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70" r:id="rId4"/>
    <p:sldId id="271" r:id="rId5"/>
    <p:sldId id="272" r:id="rId6"/>
    <p:sldId id="260" r:id="rId7"/>
    <p:sldId id="273" r:id="rId8"/>
    <p:sldId id="274" r:id="rId9"/>
    <p:sldId id="275" r:id="rId10"/>
    <p:sldId id="283" r:id="rId11"/>
    <p:sldId id="276" r:id="rId12"/>
    <p:sldId id="277" r:id="rId13"/>
    <p:sldId id="259" r:id="rId14"/>
    <p:sldId id="268" r:id="rId15"/>
    <p:sldId id="269" r:id="rId16"/>
    <p:sldId id="282" r:id="rId17"/>
    <p:sldId id="280" r:id="rId18"/>
    <p:sldId id="281" r:id="rId19"/>
    <p:sldId id="258" r:id="rId20"/>
    <p:sldId id="261" r:id="rId21"/>
    <p:sldId id="266" r:id="rId22"/>
    <p:sldId id="267" r:id="rId23"/>
    <p:sldId id="278" r:id="rId24"/>
    <p:sldId id="279" r:id="rId25"/>
    <p:sldId id="264" r:id="rId26"/>
    <p:sldId id="262" r:id="rId27"/>
    <p:sldId id="26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B6E3C84-AFDD-7046-8327-C39DEC9CCCA2}">
          <p14:sldIdLst>
            <p14:sldId id="256"/>
          </p14:sldIdLst>
        </p14:section>
        <p14:section name="BERT-flow" id="{3604A53D-E619-3848-9EFF-D36F563D4A09}">
          <p14:sldIdLst>
            <p14:sldId id="257"/>
            <p14:sldId id="270"/>
            <p14:sldId id="271"/>
            <p14:sldId id="272"/>
            <p14:sldId id="260"/>
            <p14:sldId id="273"/>
            <p14:sldId id="274"/>
            <p14:sldId id="275"/>
            <p14:sldId id="283"/>
            <p14:sldId id="276"/>
            <p14:sldId id="277"/>
          </p14:sldIdLst>
        </p14:section>
        <p14:section name="BERT-whitening" id="{49292016-1980-C040-884C-0B2678C3055D}">
          <p14:sldIdLst>
            <p14:sldId id="259"/>
            <p14:sldId id="268"/>
            <p14:sldId id="269"/>
            <p14:sldId id="282"/>
            <p14:sldId id="280"/>
            <p14:sldId id="281"/>
          </p14:sldIdLst>
        </p14:section>
        <p14:section name="SimCSE" id="{07FEBCA4-1451-B24D-9951-8F8506FC0FDB}">
          <p14:sldIdLst>
            <p14:sldId id="258"/>
            <p14:sldId id="261"/>
            <p14:sldId id="266"/>
            <p14:sldId id="267"/>
            <p14:sldId id="278"/>
            <p14:sldId id="279"/>
            <p14:sldId id="264"/>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18"/>
    <p:restoredTop sz="95329"/>
  </p:normalViewPr>
  <p:slideViewPr>
    <p:cSldViewPr snapToGrid="0" snapToObjects="1">
      <p:cViewPr varScale="1">
        <p:scale>
          <a:sx n="86" d="100"/>
          <a:sy n="86" d="100"/>
        </p:scale>
        <p:origin x="224"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D7BE1-9398-8E4C-B1F8-94CEBB620B64}" type="datetimeFigureOut">
              <a:rPr kumimoji="1" lang="zh-CN" altLang="en-US" smtClean="0"/>
              <a:t>2021/5/17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C36397-45E1-9E4A-BE2A-1B27B1EB6066}" type="slidenum">
              <a:rPr kumimoji="1" lang="zh-CN" altLang="en-US" smtClean="0"/>
              <a:t>‹#›</a:t>
            </a:fld>
            <a:endParaRPr kumimoji="1" lang="zh-CN" altLang="en-US"/>
          </a:p>
        </p:txBody>
      </p:sp>
    </p:spTree>
    <p:extLst>
      <p:ext uri="{BB962C8B-B14F-4D97-AF65-F5344CB8AC3E}">
        <p14:creationId xmlns:p14="http://schemas.microsoft.com/office/powerpoint/2010/main" val="273210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C36397-45E1-9E4A-BE2A-1B27B1EB6066}" type="slidenum">
              <a:rPr kumimoji="1" lang="zh-CN" altLang="en-US" smtClean="0"/>
              <a:t>1</a:t>
            </a:fld>
            <a:endParaRPr kumimoji="1" lang="zh-CN" altLang="en-US"/>
          </a:p>
        </p:txBody>
      </p:sp>
    </p:spTree>
    <p:extLst>
      <p:ext uri="{BB962C8B-B14F-4D97-AF65-F5344CB8AC3E}">
        <p14:creationId xmlns:p14="http://schemas.microsoft.com/office/powerpoint/2010/main" val="280509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a:t>
            </a:r>
            <a:r>
              <a:rPr kumimoji="1" lang="en-US" altLang="zh-CN" dirty="0"/>
              <a:t>PMI</a:t>
            </a:r>
            <a:r>
              <a:rPr kumimoji="1" lang="zh-CN" altLang="en-US" dirty="0"/>
              <a:t>是度量</a:t>
            </a:r>
            <a:r>
              <a:rPr kumimoji="1" lang="en-US" altLang="zh-CN" dirty="0"/>
              <a:t>x</a:t>
            </a:r>
            <a:r>
              <a:rPr kumimoji="1" lang="zh-CN" altLang="en-US" dirty="0"/>
              <a:t>和</a:t>
            </a:r>
            <a:r>
              <a:rPr kumimoji="1" lang="en-US" altLang="zh-CN" dirty="0"/>
              <a:t>c</a:t>
            </a:r>
            <a:r>
              <a:rPr kumimoji="1" lang="zh-CN" altLang="en-US" dirty="0"/>
              <a:t>的共现关系，优化它就是在使得</a:t>
            </a:r>
            <a:r>
              <a:rPr kumimoji="1" lang="en-US" altLang="zh-CN" dirty="0"/>
              <a:t>x</a:t>
            </a:r>
            <a:r>
              <a:rPr kumimoji="1" lang="zh-CN" altLang="en-US" dirty="0"/>
              <a:t>和</a:t>
            </a:r>
            <a:r>
              <a:rPr kumimoji="1" lang="en-US" altLang="zh-CN" dirty="0"/>
              <a:t>c</a:t>
            </a:r>
            <a:r>
              <a:rPr kumimoji="1" lang="zh-CN" altLang="en-US" dirty="0"/>
              <a:t>在语义上靠近，所以如果</a:t>
            </a:r>
            <a:r>
              <a:rPr kumimoji="1" lang="en-US" altLang="zh-CN" dirty="0"/>
              <a:t>c</a:t>
            </a:r>
            <a:r>
              <a:rPr kumimoji="1" lang="zh-CN" altLang="en-US" dirty="0"/>
              <a:t>和</a:t>
            </a:r>
            <a:r>
              <a:rPr kumimoji="1" lang="en-US" altLang="zh-CN" dirty="0"/>
              <a:t>c</a:t>
            </a:r>
            <a:r>
              <a:rPr kumimoji="1" lang="zh-CN" altLang="en-US" dirty="0"/>
              <a:t>‘都与</a:t>
            </a:r>
            <a:r>
              <a:rPr kumimoji="1" lang="en-US" altLang="zh-CN" dirty="0"/>
              <a:t>x</a:t>
            </a:r>
            <a:r>
              <a:rPr kumimoji="1" lang="zh-CN" altLang="en-US" dirty="0"/>
              <a:t>共现，那么在一定程度上</a:t>
            </a:r>
            <a:r>
              <a:rPr kumimoji="1" lang="en-US" altLang="zh-CN" dirty="0"/>
              <a:t>c</a:t>
            </a:r>
            <a:r>
              <a:rPr kumimoji="1" lang="zh-CN" altLang="en-US" dirty="0"/>
              <a:t>和</a:t>
            </a:r>
            <a:r>
              <a:rPr kumimoji="1" lang="en-US" altLang="zh-CN" dirty="0"/>
              <a:t>c</a:t>
            </a:r>
            <a:r>
              <a:rPr kumimoji="1" lang="zh-CN" altLang="en-US" dirty="0"/>
              <a:t>’也应该靠近，所以得出的结论是语言模型的训练可以使得句向量包含语义上的相似关系。</a:t>
            </a:r>
          </a:p>
        </p:txBody>
      </p:sp>
      <p:sp>
        <p:nvSpPr>
          <p:cNvPr id="4" name="灯片编号占位符 3"/>
          <p:cNvSpPr>
            <a:spLocks noGrp="1"/>
          </p:cNvSpPr>
          <p:nvPr>
            <p:ph type="sldNum" sz="quarter" idx="5"/>
          </p:nvPr>
        </p:nvSpPr>
        <p:spPr/>
        <p:txBody>
          <a:bodyPr/>
          <a:lstStyle/>
          <a:p>
            <a:fld id="{8FC36397-45E1-9E4A-BE2A-1B27B1EB6066}" type="slidenum">
              <a:rPr kumimoji="1" lang="zh-CN" altLang="en-US" smtClean="0"/>
              <a:t>3</a:t>
            </a:fld>
            <a:endParaRPr kumimoji="1" lang="zh-CN" altLang="en-US"/>
          </a:p>
        </p:txBody>
      </p:sp>
    </p:spTree>
    <p:extLst>
      <p:ext uri="{BB962C8B-B14F-4D97-AF65-F5344CB8AC3E}">
        <p14:creationId xmlns:p14="http://schemas.microsoft.com/office/powerpoint/2010/main" val="105113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这里的各项异性和数学和物理上的概念应该不同。数学上有个各向同性张量的概念，说是坐标不随坐标系的旋转而发生变化。物理和化学上是说不随方向变化导致物质的性质发生变化。</a:t>
            </a:r>
          </a:p>
        </p:txBody>
      </p:sp>
      <p:sp>
        <p:nvSpPr>
          <p:cNvPr id="4" name="灯片编号占位符 3"/>
          <p:cNvSpPr>
            <a:spLocks noGrp="1"/>
          </p:cNvSpPr>
          <p:nvPr>
            <p:ph type="sldNum" sz="quarter" idx="5"/>
          </p:nvPr>
        </p:nvSpPr>
        <p:spPr/>
        <p:txBody>
          <a:bodyPr/>
          <a:lstStyle/>
          <a:p>
            <a:fld id="{8FC36397-45E1-9E4A-BE2A-1B27B1EB6066}" type="slidenum">
              <a:rPr kumimoji="1" lang="zh-CN" altLang="en-US" smtClean="0"/>
              <a:t>6</a:t>
            </a:fld>
            <a:endParaRPr kumimoji="1" lang="zh-CN" altLang="en-US"/>
          </a:p>
        </p:txBody>
      </p:sp>
    </p:spTree>
    <p:extLst>
      <p:ext uri="{BB962C8B-B14F-4D97-AF65-F5344CB8AC3E}">
        <p14:creationId xmlns:p14="http://schemas.microsoft.com/office/powerpoint/2010/main" val="221157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奇异值是什么呢，可以简单理解为每个奇异值都对应着矩阵中的重要信息，重要性与奇异值的大小成正比。通过取前</a:t>
            </a:r>
            <a:r>
              <a:rPr kumimoji="1" lang="en-US" altLang="zh-CN" dirty="0"/>
              <a:t>k</a:t>
            </a:r>
            <a:r>
              <a:rPr kumimoji="1" lang="zh-CN" altLang="en-US" dirty="0"/>
              <a:t>个奇异值可以进行信息的压缩。</a:t>
            </a:r>
          </a:p>
        </p:txBody>
      </p:sp>
      <p:sp>
        <p:nvSpPr>
          <p:cNvPr id="4" name="灯片编号占位符 3"/>
          <p:cNvSpPr>
            <a:spLocks noGrp="1"/>
          </p:cNvSpPr>
          <p:nvPr>
            <p:ph type="sldNum" sz="quarter" idx="5"/>
          </p:nvPr>
        </p:nvSpPr>
        <p:spPr/>
        <p:txBody>
          <a:bodyPr/>
          <a:lstStyle/>
          <a:p>
            <a:fld id="{8FC36397-45E1-9E4A-BE2A-1B27B1EB6066}" type="slidenum">
              <a:rPr kumimoji="1" lang="zh-CN" altLang="en-US" smtClean="0"/>
              <a:t>8</a:t>
            </a:fld>
            <a:endParaRPr kumimoji="1" lang="zh-CN" altLang="en-US"/>
          </a:p>
        </p:txBody>
      </p:sp>
    </p:spTree>
    <p:extLst>
      <p:ext uri="{BB962C8B-B14F-4D97-AF65-F5344CB8AC3E}">
        <p14:creationId xmlns:p14="http://schemas.microsoft.com/office/powerpoint/2010/main" val="4273299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训练过程中，只有</a:t>
            </a:r>
            <a:r>
              <a:rPr kumimoji="1" lang="en-US" altLang="zh-CN" dirty="0"/>
              <a:t>flow</a:t>
            </a:r>
            <a:r>
              <a:rPr kumimoji="1" lang="zh-CN" altLang="en-US" dirty="0"/>
              <a:t>模型的参数是被训练的，</a:t>
            </a:r>
            <a:r>
              <a:rPr kumimoji="1" lang="en-US" altLang="zh-CN" dirty="0"/>
              <a:t>BERT</a:t>
            </a:r>
            <a:r>
              <a:rPr kumimoji="1" lang="zh-CN" altLang="en-US" dirty="0"/>
              <a:t>的参数没有什么变化。最后，我们得到一个逆变化函数</a:t>
            </a:r>
            <a:r>
              <a:rPr kumimoji="1" lang="en-US" altLang="zh-CN" dirty="0"/>
              <a:t>f-1</a:t>
            </a:r>
            <a:r>
              <a:rPr kumimoji="1" lang="zh-CN" altLang="en-US" dirty="0"/>
              <a:t>，然后它可以将</a:t>
            </a:r>
            <a:r>
              <a:rPr kumimoji="1" lang="en-US" altLang="zh-CN" dirty="0"/>
              <a:t>BERT</a:t>
            </a:r>
            <a:r>
              <a:rPr kumimoji="1" lang="zh-CN" altLang="en-US" dirty="0"/>
              <a:t>的原始句向量转化到一个高斯空间中，并且不会有信息的损失。</a:t>
            </a:r>
            <a:endParaRPr kumimoji="1" lang="en-US" altLang="zh-CN" dirty="0"/>
          </a:p>
          <a:p>
            <a:r>
              <a:rPr kumimoji="1" lang="zh-CN" altLang="en-US" dirty="0"/>
              <a:t>关于</a:t>
            </a:r>
            <a:r>
              <a:rPr kumimoji="1" lang="en-US" altLang="zh-CN" dirty="0"/>
              <a:t>flow</a:t>
            </a:r>
            <a:r>
              <a:rPr kumimoji="1" lang="zh-CN" altLang="en-US" dirty="0"/>
              <a:t>模型我没有细看，据说在</a:t>
            </a:r>
            <a:r>
              <a:rPr kumimoji="1" lang="en-US" altLang="zh-CN" dirty="0"/>
              <a:t>NLP</a:t>
            </a:r>
            <a:r>
              <a:rPr kumimoji="1" lang="zh-CN" altLang="en-US" dirty="0"/>
              <a:t>领域没啥人用这个东西。</a:t>
            </a:r>
          </a:p>
        </p:txBody>
      </p:sp>
      <p:sp>
        <p:nvSpPr>
          <p:cNvPr id="4" name="灯片编号占位符 3"/>
          <p:cNvSpPr>
            <a:spLocks noGrp="1"/>
          </p:cNvSpPr>
          <p:nvPr>
            <p:ph type="sldNum" sz="quarter" idx="5"/>
          </p:nvPr>
        </p:nvSpPr>
        <p:spPr/>
        <p:txBody>
          <a:bodyPr/>
          <a:lstStyle/>
          <a:p>
            <a:fld id="{8FC36397-45E1-9E4A-BE2A-1B27B1EB6066}" type="slidenum">
              <a:rPr kumimoji="1" lang="zh-CN" altLang="en-US" smtClean="0"/>
              <a:t>9</a:t>
            </a:fld>
            <a:endParaRPr kumimoji="1" lang="zh-CN" altLang="en-US"/>
          </a:p>
        </p:txBody>
      </p:sp>
    </p:spTree>
    <p:extLst>
      <p:ext uri="{BB962C8B-B14F-4D97-AF65-F5344CB8AC3E}">
        <p14:creationId xmlns:p14="http://schemas.microsoft.com/office/powerpoint/2010/main" val="187358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而余弦相似度是要依赖于标准正交基的，如果是普通基底就不能使用上面那个公式。余弦值本身是反应向量的角度，如果</a:t>
            </a:r>
            <a:r>
              <a:rPr kumimoji="1" lang="en-US" altLang="zh-CN" dirty="0"/>
              <a:t>BERT</a:t>
            </a:r>
            <a:r>
              <a:rPr kumimoji="1" lang="zh-CN" altLang="en-US" dirty="0"/>
              <a:t>的向量中包含足够的语义，那么上述公式就应该能够体现句子的相似程度。如果不能，那么句向量所属的坐标系可能并非标准正交基。但是我们没办法知道这些向量使用的是什么基底，但是从统计角度看，如果是这些向量本身是很不错的，那么就需要对各个分量的使用是独立的，均匀的，</a:t>
            </a:r>
          </a:p>
        </p:txBody>
      </p:sp>
      <p:sp>
        <p:nvSpPr>
          <p:cNvPr id="4" name="灯片编号占位符 3"/>
          <p:cNvSpPr>
            <a:spLocks noGrp="1"/>
          </p:cNvSpPr>
          <p:nvPr>
            <p:ph type="sldNum" sz="quarter" idx="5"/>
          </p:nvPr>
        </p:nvSpPr>
        <p:spPr/>
        <p:txBody>
          <a:bodyPr/>
          <a:lstStyle/>
          <a:p>
            <a:fld id="{8FC36397-45E1-9E4A-BE2A-1B27B1EB6066}" type="slidenum">
              <a:rPr kumimoji="1" lang="zh-CN" altLang="en-US" smtClean="0"/>
              <a:t>13</a:t>
            </a:fld>
            <a:endParaRPr kumimoji="1" lang="zh-CN" altLang="en-US"/>
          </a:p>
        </p:txBody>
      </p:sp>
    </p:spTree>
    <p:extLst>
      <p:ext uri="{BB962C8B-B14F-4D97-AF65-F5344CB8AC3E}">
        <p14:creationId xmlns:p14="http://schemas.microsoft.com/office/powerpoint/2010/main" val="3463107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论文一开始就把实验结果放出来了，太强了</a:t>
            </a:r>
          </a:p>
        </p:txBody>
      </p:sp>
      <p:sp>
        <p:nvSpPr>
          <p:cNvPr id="4" name="灯片编号占位符 3"/>
          <p:cNvSpPr>
            <a:spLocks noGrp="1"/>
          </p:cNvSpPr>
          <p:nvPr>
            <p:ph type="sldNum" sz="quarter" idx="5"/>
          </p:nvPr>
        </p:nvSpPr>
        <p:spPr/>
        <p:txBody>
          <a:bodyPr/>
          <a:lstStyle/>
          <a:p>
            <a:fld id="{8FC36397-45E1-9E4A-BE2A-1B27B1EB6066}" type="slidenum">
              <a:rPr kumimoji="1" lang="zh-CN" altLang="en-US" smtClean="0"/>
              <a:t>19</a:t>
            </a:fld>
            <a:endParaRPr kumimoji="1" lang="zh-CN" altLang="en-US"/>
          </a:p>
        </p:txBody>
      </p:sp>
    </p:spTree>
    <p:extLst>
      <p:ext uri="{BB962C8B-B14F-4D97-AF65-F5344CB8AC3E}">
        <p14:creationId xmlns:p14="http://schemas.microsoft.com/office/powerpoint/2010/main" val="13864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第一项可以让相似的更近，后一项让负样本对分的更开。</a:t>
            </a:r>
          </a:p>
        </p:txBody>
      </p:sp>
      <p:sp>
        <p:nvSpPr>
          <p:cNvPr id="4" name="灯片编号占位符 3"/>
          <p:cNvSpPr>
            <a:spLocks noGrp="1"/>
          </p:cNvSpPr>
          <p:nvPr>
            <p:ph type="sldNum" sz="quarter" idx="5"/>
          </p:nvPr>
        </p:nvSpPr>
        <p:spPr/>
        <p:txBody>
          <a:bodyPr/>
          <a:lstStyle/>
          <a:p>
            <a:fld id="{8FC36397-45E1-9E4A-BE2A-1B27B1EB6066}" type="slidenum">
              <a:rPr kumimoji="1" lang="zh-CN" altLang="en-US" smtClean="0"/>
              <a:t>23</a:t>
            </a:fld>
            <a:endParaRPr kumimoji="1" lang="zh-CN" altLang="en-US"/>
          </a:p>
        </p:txBody>
      </p:sp>
    </p:spTree>
    <p:extLst>
      <p:ext uri="{BB962C8B-B14F-4D97-AF65-F5344CB8AC3E}">
        <p14:creationId xmlns:p14="http://schemas.microsoft.com/office/powerpoint/2010/main" val="2634864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所以，不同于前面两个方法是为了让向量表示获得各向同性，</a:t>
            </a:r>
            <a:r>
              <a:rPr kumimoji="1" lang="en-US" altLang="zh-CN" dirty="0"/>
              <a:t>CSE</a:t>
            </a:r>
            <a:r>
              <a:rPr kumimoji="1" lang="zh-CN" altLang="en-US" dirty="0"/>
              <a:t>方法在第二项上可以达到同样的效果，在第一项上还可以保证正样本可以对齐，或者说靠的更近。然后在对齐和各向同性上，它都能达到一个不错的平衡，所以效果更好。</a:t>
            </a:r>
          </a:p>
        </p:txBody>
      </p:sp>
      <p:sp>
        <p:nvSpPr>
          <p:cNvPr id="4" name="灯片编号占位符 3"/>
          <p:cNvSpPr>
            <a:spLocks noGrp="1"/>
          </p:cNvSpPr>
          <p:nvPr>
            <p:ph type="sldNum" sz="quarter" idx="5"/>
          </p:nvPr>
        </p:nvSpPr>
        <p:spPr/>
        <p:txBody>
          <a:bodyPr/>
          <a:lstStyle/>
          <a:p>
            <a:fld id="{8FC36397-45E1-9E4A-BE2A-1B27B1EB6066}" type="slidenum">
              <a:rPr kumimoji="1" lang="zh-CN" altLang="en-US" smtClean="0"/>
              <a:t>24</a:t>
            </a:fld>
            <a:endParaRPr kumimoji="1" lang="zh-CN" altLang="en-US"/>
          </a:p>
        </p:txBody>
      </p:sp>
    </p:spTree>
    <p:extLst>
      <p:ext uri="{BB962C8B-B14F-4D97-AF65-F5344CB8AC3E}">
        <p14:creationId xmlns:p14="http://schemas.microsoft.com/office/powerpoint/2010/main" val="427805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1C94B-3AE2-3E47-9396-4412B08FA17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64579D2-C135-5844-881B-F7B8E1495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8C374416-08CE-BD46-9EBA-7AE1856F696A}"/>
              </a:ext>
            </a:extLst>
          </p:cNvPr>
          <p:cNvSpPr>
            <a:spLocks noGrp="1"/>
          </p:cNvSpPr>
          <p:nvPr>
            <p:ph type="dt" sz="half" idx="10"/>
          </p:nvPr>
        </p:nvSpPr>
        <p:spPr/>
        <p:txBody>
          <a:bodyPr/>
          <a:lstStyle/>
          <a:p>
            <a:fld id="{6838C987-8CDB-FC42-A53B-0712166B25FB}" type="datetimeFigureOut">
              <a:rPr kumimoji="1" lang="zh-CN" altLang="en-US" smtClean="0"/>
              <a:t>2021/5/17</a:t>
            </a:fld>
            <a:endParaRPr kumimoji="1" lang="zh-CN" altLang="en-US"/>
          </a:p>
        </p:txBody>
      </p:sp>
      <p:sp>
        <p:nvSpPr>
          <p:cNvPr id="5" name="页脚占位符 4">
            <a:extLst>
              <a:ext uri="{FF2B5EF4-FFF2-40B4-BE49-F238E27FC236}">
                <a16:creationId xmlns:a16="http://schemas.microsoft.com/office/drawing/2014/main" id="{2624FE56-59CD-AB43-BD7A-EE781ED2A57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E8F7A9-A46E-4441-851C-0171CFC652F6}"/>
              </a:ext>
            </a:extLst>
          </p:cNvPr>
          <p:cNvSpPr>
            <a:spLocks noGrp="1"/>
          </p:cNvSpPr>
          <p:nvPr>
            <p:ph type="sldNum" sz="quarter" idx="12"/>
          </p:nvPr>
        </p:nvSpPr>
        <p:spPr/>
        <p:txBody>
          <a:body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1123728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18745-C8E6-E84C-A1A7-7310CBF79F9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D81352-5047-954F-BD74-4B45D70F22EA}"/>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4997C6C-BFBF-6A46-BF48-8F984E75A609}"/>
              </a:ext>
            </a:extLst>
          </p:cNvPr>
          <p:cNvSpPr>
            <a:spLocks noGrp="1"/>
          </p:cNvSpPr>
          <p:nvPr>
            <p:ph type="dt" sz="half" idx="10"/>
          </p:nvPr>
        </p:nvSpPr>
        <p:spPr/>
        <p:txBody>
          <a:bodyPr/>
          <a:lstStyle/>
          <a:p>
            <a:fld id="{6838C987-8CDB-FC42-A53B-0712166B25FB}" type="datetimeFigureOut">
              <a:rPr kumimoji="1" lang="zh-CN" altLang="en-US" smtClean="0"/>
              <a:t>2021/5/17</a:t>
            </a:fld>
            <a:endParaRPr kumimoji="1" lang="zh-CN" altLang="en-US"/>
          </a:p>
        </p:txBody>
      </p:sp>
      <p:sp>
        <p:nvSpPr>
          <p:cNvPr id="5" name="页脚占位符 4">
            <a:extLst>
              <a:ext uri="{FF2B5EF4-FFF2-40B4-BE49-F238E27FC236}">
                <a16:creationId xmlns:a16="http://schemas.microsoft.com/office/drawing/2014/main" id="{C8431754-4C16-B64D-BDF5-7A6EDDF348D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570924E-F750-E942-9358-C530890569DB}"/>
              </a:ext>
            </a:extLst>
          </p:cNvPr>
          <p:cNvSpPr>
            <a:spLocks noGrp="1"/>
          </p:cNvSpPr>
          <p:nvPr>
            <p:ph type="sldNum" sz="quarter" idx="12"/>
          </p:nvPr>
        </p:nvSpPr>
        <p:spPr/>
        <p:txBody>
          <a:body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387828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D8E229-C7DB-354B-A7F9-AE9A93EBBCB4}"/>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80BA80-61E9-2246-A429-C79E64A3719A}"/>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185E455-64E8-4E45-841F-9422097D6D0C}"/>
              </a:ext>
            </a:extLst>
          </p:cNvPr>
          <p:cNvSpPr>
            <a:spLocks noGrp="1"/>
          </p:cNvSpPr>
          <p:nvPr>
            <p:ph type="dt" sz="half" idx="10"/>
          </p:nvPr>
        </p:nvSpPr>
        <p:spPr/>
        <p:txBody>
          <a:bodyPr/>
          <a:lstStyle/>
          <a:p>
            <a:fld id="{6838C987-8CDB-FC42-A53B-0712166B25FB}" type="datetimeFigureOut">
              <a:rPr kumimoji="1" lang="zh-CN" altLang="en-US" smtClean="0"/>
              <a:t>2021/5/17</a:t>
            </a:fld>
            <a:endParaRPr kumimoji="1" lang="zh-CN" altLang="en-US"/>
          </a:p>
        </p:txBody>
      </p:sp>
      <p:sp>
        <p:nvSpPr>
          <p:cNvPr id="5" name="页脚占位符 4">
            <a:extLst>
              <a:ext uri="{FF2B5EF4-FFF2-40B4-BE49-F238E27FC236}">
                <a16:creationId xmlns:a16="http://schemas.microsoft.com/office/drawing/2014/main" id="{85A7F2A0-D41E-AB45-8359-E9EDF869B75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BC9A4A0-BC1F-034E-8455-86C6EF890E86}"/>
              </a:ext>
            </a:extLst>
          </p:cNvPr>
          <p:cNvSpPr>
            <a:spLocks noGrp="1"/>
          </p:cNvSpPr>
          <p:nvPr>
            <p:ph type="sldNum" sz="quarter" idx="12"/>
          </p:nvPr>
        </p:nvSpPr>
        <p:spPr/>
        <p:txBody>
          <a:body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2140671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B0B05-8683-3A48-BC81-56886555027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6FBF915-0401-2048-AFA8-2D9A619C05B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69A0CD3-C09E-4E4A-B0B9-3E4323DA7976}"/>
              </a:ext>
            </a:extLst>
          </p:cNvPr>
          <p:cNvSpPr>
            <a:spLocks noGrp="1"/>
          </p:cNvSpPr>
          <p:nvPr>
            <p:ph type="dt" sz="half" idx="10"/>
          </p:nvPr>
        </p:nvSpPr>
        <p:spPr/>
        <p:txBody>
          <a:bodyPr/>
          <a:lstStyle/>
          <a:p>
            <a:fld id="{6838C987-8CDB-FC42-A53B-0712166B25FB}" type="datetimeFigureOut">
              <a:rPr kumimoji="1" lang="zh-CN" altLang="en-US" smtClean="0"/>
              <a:t>2021/5/17</a:t>
            </a:fld>
            <a:endParaRPr kumimoji="1" lang="zh-CN" altLang="en-US"/>
          </a:p>
        </p:txBody>
      </p:sp>
      <p:sp>
        <p:nvSpPr>
          <p:cNvPr id="5" name="页脚占位符 4">
            <a:extLst>
              <a:ext uri="{FF2B5EF4-FFF2-40B4-BE49-F238E27FC236}">
                <a16:creationId xmlns:a16="http://schemas.microsoft.com/office/drawing/2014/main" id="{79C56B4B-3F2F-EA4A-9295-21951FA59F3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48E44A5-7806-244F-8844-2A682DEBAE94}"/>
              </a:ext>
            </a:extLst>
          </p:cNvPr>
          <p:cNvSpPr>
            <a:spLocks noGrp="1"/>
          </p:cNvSpPr>
          <p:nvPr>
            <p:ph type="sldNum" sz="quarter" idx="12"/>
          </p:nvPr>
        </p:nvSpPr>
        <p:spPr/>
        <p:txBody>
          <a:body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215744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6E77B-E948-8848-A794-108A58ACB09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384151F-B65C-7649-BEDE-D2A7401409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FB452AC5-434C-F645-B5E7-192DE80CA175}"/>
              </a:ext>
            </a:extLst>
          </p:cNvPr>
          <p:cNvSpPr>
            <a:spLocks noGrp="1"/>
          </p:cNvSpPr>
          <p:nvPr>
            <p:ph type="dt" sz="half" idx="10"/>
          </p:nvPr>
        </p:nvSpPr>
        <p:spPr/>
        <p:txBody>
          <a:bodyPr/>
          <a:lstStyle/>
          <a:p>
            <a:fld id="{6838C987-8CDB-FC42-A53B-0712166B25FB}" type="datetimeFigureOut">
              <a:rPr kumimoji="1" lang="zh-CN" altLang="en-US" smtClean="0"/>
              <a:t>2021/5/17</a:t>
            </a:fld>
            <a:endParaRPr kumimoji="1" lang="zh-CN" altLang="en-US"/>
          </a:p>
        </p:txBody>
      </p:sp>
      <p:sp>
        <p:nvSpPr>
          <p:cNvPr id="5" name="页脚占位符 4">
            <a:extLst>
              <a:ext uri="{FF2B5EF4-FFF2-40B4-BE49-F238E27FC236}">
                <a16:creationId xmlns:a16="http://schemas.microsoft.com/office/drawing/2014/main" id="{244CE8C4-EC87-5744-8686-8436188EE7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18FD9B6-EE29-DE4A-A4A1-2B26E06D3D0E}"/>
              </a:ext>
            </a:extLst>
          </p:cNvPr>
          <p:cNvSpPr>
            <a:spLocks noGrp="1"/>
          </p:cNvSpPr>
          <p:nvPr>
            <p:ph type="sldNum" sz="quarter" idx="12"/>
          </p:nvPr>
        </p:nvSpPr>
        <p:spPr/>
        <p:txBody>
          <a:body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1979429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D61A2-DA5B-A243-BAA5-3184E3B1BD6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C04B6BF-998D-2D47-846F-DDB36233C6FB}"/>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9C362757-35E4-A646-98F3-926AA7679A93}"/>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9E266C1-F8A3-F749-935A-201281841B93}"/>
              </a:ext>
            </a:extLst>
          </p:cNvPr>
          <p:cNvSpPr>
            <a:spLocks noGrp="1"/>
          </p:cNvSpPr>
          <p:nvPr>
            <p:ph type="dt" sz="half" idx="10"/>
          </p:nvPr>
        </p:nvSpPr>
        <p:spPr/>
        <p:txBody>
          <a:bodyPr/>
          <a:lstStyle/>
          <a:p>
            <a:fld id="{6838C987-8CDB-FC42-A53B-0712166B25FB}" type="datetimeFigureOut">
              <a:rPr kumimoji="1" lang="zh-CN" altLang="en-US" smtClean="0"/>
              <a:t>2021/5/17</a:t>
            </a:fld>
            <a:endParaRPr kumimoji="1" lang="zh-CN" altLang="en-US"/>
          </a:p>
        </p:txBody>
      </p:sp>
      <p:sp>
        <p:nvSpPr>
          <p:cNvPr id="6" name="页脚占位符 5">
            <a:extLst>
              <a:ext uri="{FF2B5EF4-FFF2-40B4-BE49-F238E27FC236}">
                <a16:creationId xmlns:a16="http://schemas.microsoft.com/office/drawing/2014/main" id="{27D6DE61-61C4-6346-9FBE-E77D48AE2E3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34579BD-4E64-B240-BB0C-A72FBE87F9DF}"/>
              </a:ext>
            </a:extLst>
          </p:cNvPr>
          <p:cNvSpPr>
            <a:spLocks noGrp="1"/>
          </p:cNvSpPr>
          <p:nvPr>
            <p:ph type="sldNum" sz="quarter" idx="12"/>
          </p:nvPr>
        </p:nvSpPr>
        <p:spPr/>
        <p:txBody>
          <a:body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1975817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8BBB7-F73C-4340-99AD-7445970D60C9}"/>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7E7055E-FCF5-F441-8360-C92CD87A4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3697EA93-F215-E74C-A8C3-1BFB3B0E406D}"/>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5D3C1D5-D700-0547-9D2B-21D89762F5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79BC219F-560B-3244-AA01-B8DB67A43973}"/>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43402ED-C95C-3F49-8097-B757D89F1AE5}"/>
              </a:ext>
            </a:extLst>
          </p:cNvPr>
          <p:cNvSpPr>
            <a:spLocks noGrp="1"/>
          </p:cNvSpPr>
          <p:nvPr>
            <p:ph type="dt" sz="half" idx="10"/>
          </p:nvPr>
        </p:nvSpPr>
        <p:spPr/>
        <p:txBody>
          <a:bodyPr/>
          <a:lstStyle/>
          <a:p>
            <a:fld id="{6838C987-8CDB-FC42-A53B-0712166B25FB}" type="datetimeFigureOut">
              <a:rPr kumimoji="1" lang="zh-CN" altLang="en-US" smtClean="0"/>
              <a:t>2021/5/17</a:t>
            </a:fld>
            <a:endParaRPr kumimoji="1" lang="zh-CN" altLang="en-US"/>
          </a:p>
        </p:txBody>
      </p:sp>
      <p:sp>
        <p:nvSpPr>
          <p:cNvPr id="8" name="页脚占位符 7">
            <a:extLst>
              <a:ext uri="{FF2B5EF4-FFF2-40B4-BE49-F238E27FC236}">
                <a16:creationId xmlns:a16="http://schemas.microsoft.com/office/drawing/2014/main" id="{F105A725-10AD-FE42-AED5-E1080FC01B2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5886D17-1AC5-274F-BF9C-B047AE538D5D}"/>
              </a:ext>
            </a:extLst>
          </p:cNvPr>
          <p:cNvSpPr>
            <a:spLocks noGrp="1"/>
          </p:cNvSpPr>
          <p:nvPr>
            <p:ph type="sldNum" sz="quarter" idx="12"/>
          </p:nvPr>
        </p:nvSpPr>
        <p:spPr/>
        <p:txBody>
          <a:body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2287566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71060-8137-0244-A1D2-4181ECEC26A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D0E5591-5F99-DA4A-9533-6FE9D1EBBFA9}"/>
              </a:ext>
            </a:extLst>
          </p:cNvPr>
          <p:cNvSpPr>
            <a:spLocks noGrp="1"/>
          </p:cNvSpPr>
          <p:nvPr>
            <p:ph type="dt" sz="half" idx="10"/>
          </p:nvPr>
        </p:nvSpPr>
        <p:spPr/>
        <p:txBody>
          <a:bodyPr/>
          <a:lstStyle/>
          <a:p>
            <a:fld id="{6838C987-8CDB-FC42-A53B-0712166B25FB}" type="datetimeFigureOut">
              <a:rPr kumimoji="1" lang="zh-CN" altLang="en-US" smtClean="0"/>
              <a:t>2021/5/17</a:t>
            </a:fld>
            <a:endParaRPr kumimoji="1" lang="zh-CN" altLang="en-US"/>
          </a:p>
        </p:txBody>
      </p:sp>
      <p:sp>
        <p:nvSpPr>
          <p:cNvPr id="4" name="页脚占位符 3">
            <a:extLst>
              <a:ext uri="{FF2B5EF4-FFF2-40B4-BE49-F238E27FC236}">
                <a16:creationId xmlns:a16="http://schemas.microsoft.com/office/drawing/2014/main" id="{D4541A3F-E739-1B4E-B334-4680F654480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75DCFABD-EFEF-5149-97C5-98BF436313B6}"/>
              </a:ext>
            </a:extLst>
          </p:cNvPr>
          <p:cNvSpPr>
            <a:spLocks noGrp="1"/>
          </p:cNvSpPr>
          <p:nvPr>
            <p:ph type="sldNum" sz="quarter" idx="12"/>
          </p:nvPr>
        </p:nvSpPr>
        <p:spPr/>
        <p:txBody>
          <a:body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2984537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5A2E6B3-D38E-BB47-A93C-6D5A0FD2A124}"/>
              </a:ext>
            </a:extLst>
          </p:cNvPr>
          <p:cNvSpPr>
            <a:spLocks noGrp="1"/>
          </p:cNvSpPr>
          <p:nvPr>
            <p:ph type="dt" sz="half" idx="10"/>
          </p:nvPr>
        </p:nvSpPr>
        <p:spPr/>
        <p:txBody>
          <a:bodyPr/>
          <a:lstStyle/>
          <a:p>
            <a:fld id="{6838C987-8CDB-FC42-A53B-0712166B25FB}" type="datetimeFigureOut">
              <a:rPr kumimoji="1" lang="zh-CN" altLang="en-US" smtClean="0"/>
              <a:t>2021/5/17</a:t>
            </a:fld>
            <a:endParaRPr kumimoji="1" lang="zh-CN" altLang="en-US"/>
          </a:p>
        </p:txBody>
      </p:sp>
      <p:sp>
        <p:nvSpPr>
          <p:cNvPr id="3" name="页脚占位符 2">
            <a:extLst>
              <a:ext uri="{FF2B5EF4-FFF2-40B4-BE49-F238E27FC236}">
                <a16:creationId xmlns:a16="http://schemas.microsoft.com/office/drawing/2014/main" id="{72375D02-C5BC-AD47-858A-74BB2294097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B27356D-18C4-EA42-8825-73F507F643F1}"/>
              </a:ext>
            </a:extLst>
          </p:cNvPr>
          <p:cNvSpPr>
            <a:spLocks noGrp="1"/>
          </p:cNvSpPr>
          <p:nvPr>
            <p:ph type="sldNum" sz="quarter" idx="12"/>
          </p:nvPr>
        </p:nvSpPr>
        <p:spPr/>
        <p:txBody>
          <a:body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258961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B4878-7F59-254C-BF5E-B9CABF74C58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AF3EDD4-C3E4-F848-A401-F088B3ED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28A7FDC-B0AE-0542-8967-A042FB327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FC4924E-B6CA-F945-9D16-28F195D1A43B}"/>
              </a:ext>
            </a:extLst>
          </p:cNvPr>
          <p:cNvSpPr>
            <a:spLocks noGrp="1"/>
          </p:cNvSpPr>
          <p:nvPr>
            <p:ph type="dt" sz="half" idx="10"/>
          </p:nvPr>
        </p:nvSpPr>
        <p:spPr/>
        <p:txBody>
          <a:bodyPr/>
          <a:lstStyle/>
          <a:p>
            <a:fld id="{6838C987-8CDB-FC42-A53B-0712166B25FB}" type="datetimeFigureOut">
              <a:rPr kumimoji="1" lang="zh-CN" altLang="en-US" smtClean="0"/>
              <a:t>2021/5/17</a:t>
            </a:fld>
            <a:endParaRPr kumimoji="1" lang="zh-CN" altLang="en-US"/>
          </a:p>
        </p:txBody>
      </p:sp>
      <p:sp>
        <p:nvSpPr>
          <p:cNvPr id="6" name="页脚占位符 5">
            <a:extLst>
              <a:ext uri="{FF2B5EF4-FFF2-40B4-BE49-F238E27FC236}">
                <a16:creationId xmlns:a16="http://schemas.microsoft.com/office/drawing/2014/main" id="{0153BD8C-1531-914D-BBD1-0021EE23B8C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651F795-9EE7-DC43-8BFB-69F2A59C0A4E}"/>
              </a:ext>
            </a:extLst>
          </p:cNvPr>
          <p:cNvSpPr>
            <a:spLocks noGrp="1"/>
          </p:cNvSpPr>
          <p:nvPr>
            <p:ph type="sldNum" sz="quarter" idx="12"/>
          </p:nvPr>
        </p:nvSpPr>
        <p:spPr/>
        <p:txBody>
          <a:body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2439624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3A4C1-0C40-4E40-97B5-46DC87BE43A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8211E0E-5E8F-D845-B2E3-8300C0F55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A2876B66-C4B0-F948-A57B-7D09FA549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9348A64-53C5-484A-A9B3-55492AACFEAF}"/>
              </a:ext>
            </a:extLst>
          </p:cNvPr>
          <p:cNvSpPr>
            <a:spLocks noGrp="1"/>
          </p:cNvSpPr>
          <p:nvPr>
            <p:ph type="dt" sz="half" idx="10"/>
          </p:nvPr>
        </p:nvSpPr>
        <p:spPr/>
        <p:txBody>
          <a:bodyPr/>
          <a:lstStyle/>
          <a:p>
            <a:fld id="{6838C987-8CDB-FC42-A53B-0712166B25FB}" type="datetimeFigureOut">
              <a:rPr kumimoji="1" lang="zh-CN" altLang="en-US" smtClean="0"/>
              <a:t>2021/5/17</a:t>
            </a:fld>
            <a:endParaRPr kumimoji="1" lang="zh-CN" altLang="en-US"/>
          </a:p>
        </p:txBody>
      </p:sp>
      <p:sp>
        <p:nvSpPr>
          <p:cNvPr id="6" name="页脚占位符 5">
            <a:extLst>
              <a:ext uri="{FF2B5EF4-FFF2-40B4-BE49-F238E27FC236}">
                <a16:creationId xmlns:a16="http://schemas.microsoft.com/office/drawing/2014/main" id="{85AABEAB-C79B-414B-BC65-C2C57C23B46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19108EE-31C8-E04A-8123-2A6619E61E28}"/>
              </a:ext>
            </a:extLst>
          </p:cNvPr>
          <p:cNvSpPr>
            <a:spLocks noGrp="1"/>
          </p:cNvSpPr>
          <p:nvPr>
            <p:ph type="sldNum" sz="quarter" idx="12"/>
          </p:nvPr>
        </p:nvSpPr>
        <p:spPr/>
        <p:txBody>
          <a:body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2432349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8C7952-57C0-904F-8DC5-CABC4D8E59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2FB517E-E7A7-B042-9B38-0583CA7939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388FD71-F325-5642-B8A6-5FD4C0434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38C987-8CDB-FC42-A53B-0712166B25FB}" type="datetimeFigureOut">
              <a:rPr kumimoji="1" lang="zh-CN" altLang="en-US" smtClean="0"/>
              <a:t>2021/5/17</a:t>
            </a:fld>
            <a:endParaRPr kumimoji="1" lang="zh-CN" altLang="en-US"/>
          </a:p>
        </p:txBody>
      </p:sp>
      <p:sp>
        <p:nvSpPr>
          <p:cNvPr id="5" name="页脚占位符 4">
            <a:extLst>
              <a:ext uri="{FF2B5EF4-FFF2-40B4-BE49-F238E27FC236}">
                <a16:creationId xmlns:a16="http://schemas.microsoft.com/office/drawing/2014/main" id="{FF543E94-ACFA-DF43-BB25-7B60B59607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4CC37AE-9AFE-0140-8F3D-618E7B8AAA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2FB426-1C51-F242-84C8-E977E376F7EF}" type="slidenum">
              <a:rPr kumimoji="1" lang="zh-CN" altLang="en-US" smtClean="0"/>
              <a:t>‹#›</a:t>
            </a:fld>
            <a:endParaRPr kumimoji="1" lang="zh-CN" altLang="en-US"/>
          </a:p>
        </p:txBody>
      </p:sp>
    </p:spTree>
    <p:extLst>
      <p:ext uri="{BB962C8B-B14F-4D97-AF65-F5344CB8AC3E}">
        <p14:creationId xmlns:p14="http://schemas.microsoft.com/office/powerpoint/2010/main" val="3451919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C86D4-5ECE-4E42-B934-B2CEF74D8E84}"/>
              </a:ext>
            </a:extLst>
          </p:cNvPr>
          <p:cNvSpPr>
            <a:spLocks noGrp="1"/>
          </p:cNvSpPr>
          <p:nvPr>
            <p:ph type="ctrTitle"/>
          </p:nvPr>
        </p:nvSpPr>
        <p:spPr/>
        <p:txBody>
          <a:bodyPr/>
          <a:lstStyle/>
          <a:p>
            <a:r>
              <a:rPr kumimoji="1" lang="en-US" altLang="zh-CN" dirty="0"/>
              <a:t>Sentence</a:t>
            </a:r>
            <a:r>
              <a:rPr kumimoji="1" lang="zh-CN" altLang="en-US" dirty="0"/>
              <a:t> </a:t>
            </a:r>
            <a:r>
              <a:rPr kumimoji="1" lang="en-US" altLang="zh-CN" dirty="0"/>
              <a:t>Representations</a:t>
            </a:r>
            <a:endParaRPr kumimoji="1" lang="zh-CN" altLang="en-US" dirty="0"/>
          </a:p>
        </p:txBody>
      </p:sp>
      <p:sp>
        <p:nvSpPr>
          <p:cNvPr id="3" name="副标题 2">
            <a:extLst>
              <a:ext uri="{FF2B5EF4-FFF2-40B4-BE49-F238E27FC236}">
                <a16:creationId xmlns:a16="http://schemas.microsoft.com/office/drawing/2014/main" id="{6A6D2B82-8FC5-6245-916F-651B99749643}"/>
              </a:ext>
            </a:extLst>
          </p:cNvPr>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366898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60771-624D-0248-9B3C-ABF416127FD0}"/>
              </a:ext>
            </a:extLst>
          </p:cNvPr>
          <p:cNvSpPr>
            <a:spLocks noGrp="1"/>
          </p:cNvSpPr>
          <p:nvPr>
            <p:ph type="title"/>
          </p:nvPr>
        </p:nvSpPr>
        <p:spPr/>
        <p:txBody>
          <a:bodyPr/>
          <a:lstStyle/>
          <a:p>
            <a:r>
              <a:rPr lang="en" altLang="zh-CN" dirty="0"/>
              <a:t>Spearman's rank correlation coefficient</a:t>
            </a:r>
            <a:endParaRPr kumimoji="1" lang="zh-CN" altLang="en-US" dirty="0"/>
          </a:p>
        </p:txBody>
      </p:sp>
      <p:pic>
        <p:nvPicPr>
          <p:cNvPr id="4" name="内容占位符 3">
            <a:extLst>
              <a:ext uri="{FF2B5EF4-FFF2-40B4-BE49-F238E27FC236}">
                <a16:creationId xmlns:a16="http://schemas.microsoft.com/office/drawing/2014/main" id="{420D6FFC-A4BE-7746-84D6-D537CFFE7D35}"/>
              </a:ext>
            </a:extLst>
          </p:cNvPr>
          <p:cNvPicPr>
            <a:picLocks noGrp="1" noChangeAspect="1"/>
          </p:cNvPicPr>
          <p:nvPr>
            <p:ph idx="1"/>
          </p:nvPr>
        </p:nvPicPr>
        <p:blipFill>
          <a:blip r:embed="rId2"/>
          <a:stretch>
            <a:fillRect/>
          </a:stretch>
        </p:blipFill>
        <p:spPr>
          <a:xfrm>
            <a:off x="7535552" y="1467279"/>
            <a:ext cx="4510235" cy="4351338"/>
          </a:xfrm>
          <a:prstGeom prst="rect">
            <a:avLst/>
          </a:prstGeom>
        </p:spPr>
      </p:pic>
      <p:pic>
        <p:nvPicPr>
          <p:cNvPr id="5" name="图片 4">
            <a:extLst>
              <a:ext uri="{FF2B5EF4-FFF2-40B4-BE49-F238E27FC236}">
                <a16:creationId xmlns:a16="http://schemas.microsoft.com/office/drawing/2014/main" id="{6F96C9F5-6F57-D846-9CD9-AE01E0CA9D8B}"/>
              </a:ext>
            </a:extLst>
          </p:cNvPr>
          <p:cNvPicPr>
            <a:picLocks noChangeAspect="1"/>
          </p:cNvPicPr>
          <p:nvPr/>
        </p:nvPicPr>
        <p:blipFill>
          <a:blip r:embed="rId3"/>
          <a:stretch>
            <a:fillRect/>
          </a:stretch>
        </p:blipFill>
        <p:spPr>
          <a:xfrm>
            <a:off x="436262" y="1467279"/>
            <a:ext cx="2768600" cy="1270000"/>
          </a:xfrm>
          <a:prstGeom prst="rect">
            <a:avLst/>
          </a:prstGeom>
        </p:spPr>
      </p:pic>
      <p:pic>
        <p:nvPicPr>
          <p:cNvPr id="6" name="图片 5">
            <a:extLst>
              <a:ext uri="{FF2B5EF4-FFF2-40B4-BE49-F238E27FC236}">
                <a16:creationId xmlns:a16="http://schemas.microsoft.com/office/drawing/2014/main" id="{C053E4E9-A8EC-4640-86F0-9A058D7F9B2A}"/>
              </a:ext>
            </a:extLst>
          </p:cNvPr>
          <p:cNvPicPr>
            <a:picLocks noChangeAspect="1"/>
          </p:cNvPicPr>
          <p:nvPr/>
        </p:nvPicPr>
        <p:blipFill>
          <a:blip r:embed="rId4"/>
          <a:stretch>
            <a:fillRect/>
          </a:stretch>
        </p:blipFill>
        <p:spPr>
          <a:xfrm>
            <a:off x="543696" y="2515803"/>
            <a:ext cx="6392561" cy="4157188"/>
          </a:xfrm>
          <a:prstGeom prst="rect">
            <a:avLst/>
          </a:prstGeom>
        </p:spPr>
      </p:pic>
    </p:spTree>
    <p:extLst>
      <p:ext uri="{BB962C8B-B14F-4D97-AF65-F5344CB8AC3E}">
        <p14:creationId xmlns:p14="http://schemas.microsoft.com/office/powerpoint/2010/main" val="240615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E8FC8-254E-EA49-8368-59304139CF0D}"/>
              </a:ext>
            </a:extLst>
          </p:cNvPr>
          <p:cNvSpPr>
            <a:spLocks noGrp="1"/>
          </p:cNvSpPr>
          <p:nvPr>
            <p:ph type="title"/>
          </p:nvPr>
        </p:nvSpPr>
        <p:spPr/>
        <p:txBody>
          <a:bodyPr>
            <a:normAutofit/>
          </a:bodyPr>
          <a:lstStyle/>
          <a:p>
            <a:pPr marL="457200" indent="-457200">
              <a:buFont typeface="Arial" panose="020B0604020202020204" pitchFamily="34" charset="0"/>
              <a:buChar char="•"/>
            </a:pPr>
            <a:r>
              <a:rPr kumimoji="1" lang="zh-CN" altLang="en-US" sz="3200" dirty="0"/>
              <a:t>实验 无监督</a:t>
            </a:r>
          </a:p>
        </p:txBody>
      </p:sp>
      <p:pic>
        <p:nvPicPr>
          <p:cNvPr id="5" name="内容占位符 4">
            <a:extLst>
              <a:ext uri="{FF2B5EF4-FFF2-40B4-BE49-F238E27FC236}">
                <a16:creationId xmlns:a16="http://schemas.microsoft.com/office/drawing/2014/main" id="{3F39AFA8-C07D-D74C-A83B-5FA2CA04425D}"/>
              </a:ext>
            </a:extLst>
          </p:cNvPr>
          <p:cNvPicPr>
            <a:picLocks noGrp="1" noChangeAspect="1"/>
          </p:cNvPicPr>
          <p:nvPr>
            <p:ph idx="1"/>
          </p:nvPr>
        </p:nvPicPr>
        <p:blipFill>
          <a:blip r:embed="rId2"/>
          <a:stretch>
            <a:fillRect/>
          </a:stretch>
        </p:blipFill>
        <p:spPr>
          <a:xfrm>
            <a:off x="1433755" y="1690688"/>
            <a:ext cx="9027927" cy="4351338"/>
          </a:xfrm>
          <a:prstGeom prst="rect">
            <a:avLst/>
          </a:prstGeom>
        </p:spPr>
      </p:pic>
    </p:spTree>
    <p:extLst>
      <p:ext uri="{BB962C8B-B14F-4D97-AF65-F5344CB8AC3E}">
        <p14:creationId xmlns:p14="http://schemas.microsoft.com/office/powerpoint/2010/main" val="299922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BFD8C78-76BA-2744-B464-4779F26B37DB}"/>
              </a:ext>
            </a:extLst>
          </p:cNvPr>
          <p:cNvPicPr>
            <a:picLocks noGrp="1" noChangeAspect="1"/>
          </p:cNvPicPr>
          <p:nvPr>
            <p:ph idx="1"/>
          </p:nvPr>
        </p:nvPicPr>
        <p:blipFill>
          <a:blip r:embed="rId2"/>
          <a:stretch>
            <a:fillRect/>
          </a:stretch>
        </p:blipFill>
        <p:spPr>
          <a:xfrm>
            <a:off x="1556952" y="1690688"/>
            <a:ext cx="8652588" cy="4660388"/>
          </a:xfrm>
          <a:prstGeom prst="rect">
            <a:avLst/>
          </a:prstGeom>
        </p:spPr>
      </p:pic>
      <p:sp>
        <p:nvSpPr>
          <p:cNvPr id="5" name="标题 1">
            <a:extLst>
              <a:ext uri="{FF2B5EF4-FFF2-40B4-BE49-F238E27FC236}">
                <a16:creationId xmlns:a16="http://schemas.microsoft.com/office/drawing/2014/main" id="{7B37D25B-2A2A-8C4A-8740-8E380E2ED1AF}"/>
              </a:ext>
            </a:extLst>
          </p:cNvPr>
          <p:cNvSpPr>
            <a:spLocks noGrp="1"/>
          </p:cNvSpPr>
          <p:nvPr>
            <p:ph type="title"/>
          </p:nvPr>
        </p:nvSpPr>
        <p:spPr>
          <a:xfrm>
            <a:off x="504568" y="365125"/>
            <a:ext cx="10515600" cy="1325563"/>
          </a:xfrm>
        </p:spPr>
        <p:txBody>
          <a:bodyPr>
            <a:normAutofit/>
          </a:bodyPr>
          <a:lstStyle/>
          <a:p>
            <a:pPr marL="457200" indent="-457200">
              <a:buFont typeface="Arial" panose="020B0604020202020204" pitchFamily="34" charset="0"/>
              <a:buChar char="•"/>
            </a:pPr>
            <a:r>
              <a:rPr kumimoji="1" lang="zh-CN" altLang="en-US" sz="3200" dirty="0"/>
              <a:t>实验 有监督</a:t>
            </a:r>
          </a:p>
        </p:txBody>
      </p:sp>
    </p:spTree>
    <p:extLst>
      <p:ext uri="{BB962C8B-B14F-4D97-AF65-F5344CB8AC3E}">
        <p14:creationId xmlns:p14="http://schemas.microsoft.com/office/powerpoint/2010/main" val="4137182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0304D-7CF4-A545-9D1B-D9713370B092}"/>
              </a:ext>
            </a:extLst>
          </p:cNvPr>
          <p:cNvSpPr>
            <a:spLocks noGrp="1"/>
          </p:cNvSpPr>
          <p:nvPr>
            <p:ph type="title"/>
          </p:nvPr>
        </p:nvSpPr>
        <p:spPr/>
        <p:txBody>
          <a:bodyPr>
            <a:normAutofit/>
          </a:bodyPr>
          <a:lstStyle/>
          <a:p>
            <a:r>
              <a:rPr kumimoji="1" lang="en-US" altLang="zh-CN" sz="3600" dirty="0"/>
              <a:t>《</a:t>
            </a:r>
            <a:r>
              <a:rPr lang="en" altLang="zh-CN" sz="3600" dirty="0"/>
              <a:t> Whitening Sentence Representations for Better Semantics and Faster Retrieval </a:t>
            </a:r>
            <a:r>
              <a:rPr kumimoji="1" lang="en-US" altLang="zh-CN" sz="3600" dirty="0"/>
              <a:t>》</a:t>
            </a:r>
            <a:r>
              <a:rPr kumimoji="1" lang="zh-CN" altLang="en-US" sz="3600" dirty="0"/>
              <a:t>苏剑林</a:t>
            </a:r>
          </a:p>
        </p:txBody>
      </p:sp>
      <p:sp>
        <p:nvSpPr>
          <p:cNvPr id="3" name="内容占位符 2">
            <a:extLst>
              <a:ext uri="{FF2B5EF4-FFF2-40B4-BE49-F238E27FC236}">
                <a16:creationId xmlns:a16="http://schemas.microsoft.com/office/drawing/2014/main" id="{4F0E4A13-A934-9D48-9F32-31696B77DF6E}"/>
              </a:ext>
            </a:extLst>
          </p:cNvPr>
          <p:cNvSpPr>
            <a:spLocks noGrp="1"/>
          </p:cNvSpPr>
          <p:nvPr>
            <p:ph idx="1"/>
          </p:nvPr>
        </p:nvSpPr>
        <p:spPr/>
        <p:txBody>
          <a:bodyPr/>
          <a:lstStyle/>
          <a:p>
            <a:r>
              <a:rPr lang="zh-CN" altLang="en-US" dirty="0"/>
              <a:t>寻找一组合适的基进行变换，使向量在各个方向的变化更均匀</a:t>
            </a:r>
            <a:endParaRPr kumimoji="1" lang="en-US" altLang="zh-CN" dirty="0"/>
          </a:p>
          <a:p>
            <a:r>
              <a:rPr kumimoji="1" lang="en-US" altLang="zh-CN" dirty="0"/>
              <a:t>Flow</a:t>
            </a:r>
            <a:r>
              <a:rPr kumimoji="1" lang="zh-CN" altLang="en-US" dirty="0"/>
              <a:t>模型没啥用，所以找到一个更简单的操作就可以达到相近的效果</a:t>
            </a:r>
            <a:endParaRPr kumimoji="1" lang="en-US" altLang="zh-CN" dirty="0"/>
          </a:p>
          <a:p>
            <a:r>
              <a:rPr kumimoji="1" lang="zh-CN" altLang="en-US" dirty="0"/>
              <a:t>从</a:t>
            </a:r>
            <a:r>
              <a:rPr kumimoji="1" lang="en-US" altLang="zh-CN" dirty="0"/>
              <a:t>Cosine</a:t>
            </a:r>
            <a:r>
              <a:rPr kumimoji="1" lang="zh-CN" altLang="en-US" dirty="0"/>
              <a:t>出发提出的问题：余弦相似度对所输入的向量提出了什么假设？或者说满足什么条件的向量用余弦相似度做比较效果会更好？</a:t>
            </a:r>
            <a:endParaRPr kumimoji="1" lang="en-US" altLang="zh-CN" dirty="0"/>
          </a:p>
        </p:txBody>
      </p:sp>
      <p:pic>
        <p:nvPicPr>
          <p:cNvPr id="4" name="图片 3">
            <a:extLst>
              <a:ext uri="{FF2B5EF4-FFF2-40B4-BE49-F238E27FC236}">
                <a16:creationId xmlns:a16="http://schemas.microsoft.com/office/drawing/2014/main" id="{CEBDC457-533F-D04C-91DE-A03394137B44}"/>
              </a:ext>
            </a:extLst>
          </p:cNvPr>
          <p:cNvPicPr>
            <a:picLocks noChangeAspect="1"/>
          </p:cNvPicPr>
          <p:nvPr/>
        </p:nvPicPr>
        <p:blipFill>
          <a:blip r:embed="rId3"/>
          <a:stretch>
            <a:fillRect/>
          </a:stretch>
        </p:blipFill>
        <p:spPr>
          <a:xfrm>
            <a:off x="3360058" y="4210277"/>
            <a:ext cx="4775200" cy="1803400"/>
          </a:xfrm>
          <a:prstGeom prst="rect">
            <a:avLst/>
          </a:prstGeom>
        </p:spPr>
      </p:pic>
    </p:spTree>
    <p:extLst>
      <p:ext uri="{BB962C8B-B14F-4D97-AF65-F5344CB8AC3E}">
        <p14:creationId xmlns:p14="http://schemas.microsoft.com/office/powerpoint/2010/main" val="1532254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EB07A-060A-A945-B7E3-12EFFD7319D2}"/>
              </a:ext>
            </a:extLst>
          </p:cNvPr>
          <p:cNvSpPr>
            <a:spLocks noGrp="1"/>
          </p:cNvSpPr>
          <p:nvPr>
            <p:ph type="title"/>
          </p:nvPr>
        </p:nvSpPr>
        <p:spPr/>
        <p:txBody>
          <a:bodyPr/>
          <a:lstStyle/>
          <a:p>
            <a:r>
              <a:rPr kumimoji="1" lang="zh-CN" altLang="en-US" dirty="0"/>
              <a:t>推导</a:t>
            </a:r>
          </a:p>
        </p:txBody>
      </p:sp>
      <p:pic>
        <p:nvPicPr>
          <p:cNvPr id="8" name="内容占位符 7">
            <a:extLst>
              <a:ext uri="{FF2B5EF4-FFF2-40B4-BE49-F238E27FC236}">
                <a16:creationId xmlns:a16="http://schemas.microsoft.com/office/drawing/2014/main" id="{4B108DD0-73A7-8D49-83AD-D291DA8C26A8}"/>
              </a:ext>
            </a:extLst>
          </p:cNvPr>
          <p:cNvPicPr>
            <a:picLocks noGrp="1" noChangeAspect="1"/>
          </p:cNvPicPr>
          <p:nvPr>
            <p:ph idx="1"/>
          </p:nvPr>
        </p:nvPicPr>
        <p:blipFill>
          <a:blip r:embed="rId2"/>
          <a:stretch>
            <a:fillRect/>
          </a:stretch>
        </p:blipFill>
        <p:spPr>
          <a:xfrm>
            <a:off x="593467" y="1836459"/>
            <a:ext cx="4851400" cy="1092200"/>
          </a:xfrm>
          <a:prstGeom prst="rect">
            <a:avLst/>
          </a:prstGeom>
        </p:spPr>
      </p:pic>
      <p:pic>
        <p:nvPicPr>
          <p:cNvPr id="9" name="图片 8">
            <a:extLst>
              <a:ext uri="{FF2B5EF4-FFF2-40B4-BE49-F238E27FC236}">
                <a16:creationId xmlns:a16="http://schemas.microsoft.com/office/drawing/2014/main" id="{9117435F-FB61-AA4D-ADD1-50AB73C860FD}"/>
              </a:ext>
            </a:extLst>
          </p:cNvPr>
          <p:cNvPicPr>
            <a:picLocks noChangeAspect="1"/>
          </p:cNvPicPr>
          <p:nvPr/>
        </p:nvPicPr>
        <p:blipFill>
          <a:blip r:embed="rId3"/>
          <a:stretch>
            <a:fillRect/>
          </a:stretch>
        </p:blipFill>
        <p:spPr>
          <a:xfrm>
            <a:off x="593467" y="2705100"/>
            <a:ext cx="4584700" cy="1447800"/>
          </a:xfrm>
          <a:prstGeom prst="rect">
            <a:avLst/>
          </a:prstGeom>
        </p:spPr>
      </p:pic>
      <p:pic>
        <p:nvPicPr>
          <p:cNvPr id="10" name="图片 9">
            <a:extLst>
              <a:ext uri="{FF2B5EF4-FFF2-40B4-BE49-F238E27FC236}">
                <a16:creationId xmlns:a16="http://schemas.microsoft.com/office/drawing/2014/main" id="{383E1257-5958-7E40-BD62-C9E15BF39EBD}"/>
              </a:ext>
            </a:extLst>
          </p:cNvPr>
          <p:cNvPicPr>
            <a:picLocks noChangeAspect="1"/>
          </p:cNvPicPr>
          <p:nvPr/>
        </p:nvPicPr>
        <p:blipFill>
          <a:blip r:embed="rId4"/>
          <a:stretch>
            <a:fillRect/>
          </a:stretch>
        </p:blipFill>
        <p:spPr>
          <a:xfrm>
            <a:off x="606510" y="3929342"/>
            <a:ext cx="5295900" cy="1524000"/>
          </a:xfrm>
          <a:prstGeom prst="rect">
            <a:avLst/>
          </a:prstGeom>
        </p:spPr>
      </p:pic>
      <p:pic>
        <p:nvPicPr>
          <p:cNvPr id="11" name="图片 10">
            <a:extLst>
              <a:ext uri="{FF2B5EF4-FFF2-40B4-BE49-F238E27FC236}">
                <a16:creationId xmlns:a16="http://schemas.microsoft.com/office/drawing/2014/main" id="{E01B991C-1B52-7643-8F02-3C49B42428AD}"/>
              </a:ext>
            </a:extLst>
          </p:cNvPr>
          <p:cNvPicPr>
            <a:picLocks noChangeAspect="1"/>
          </p:cNvPicPr>
          <p:nvPr/>
        </p:nvPicPr>
        <p:blipFill>
          <a:blip r:embed="rId5"/>
          <a:stretch>
            <a:fillRect/>
          </a:stretch>
        </p:blipFill>
        <p:spPr>
          <a:xfrm>
            <a:off x="593467" y="5167313"/>
            <a:ext cx="4279900" cy="1104900"/>
          </a:xfrm>
          <a:prstGeom prst="rect">
            <a:avLst/>
          </a:prstGeom>
        </p:spPr>
      </p:pic>
      <p:pic>
        <p:nvPicPr>
          <p:cNvPr id="13" name="图片 12">
            <a:extLst>
              <a:ext uri="{FF2B5EF4-FFF2-40B4-BE49-F238E27FC236}">
                <a16:creationId xmlns:a16="http://schemas.microsoft.com/office/drawing/2014/main" id="{79BB718C-D8B0-AB4D-8389-86DE46462DE3}"/>
              </a:ext>
            </a:extLst>
          </p:cNvPr>
          <p:cNvPicPr>
            <a:picLocks noChangeAspect="1"/>
          </p:cNvPicPr>
          <p:nvPr/>
        </p:nvPicPr>
        <p:blipFill>
          <a:blip r:embed="rId6"/>
          <a:stretch>
            <a:fillRect/>
          </a:stretch>
        </p:blipFill>
        <p:spPr>
          <a:xfrm>
            <a:off x="6667157" y="1226408"/>
            <a:ext cx="4457700" cy="1143000"/>
          </a:xfrm>
          <a:prstGeom prst="rect">
            <a:avLst/>
          </a:prstGeom>
        </p:spPr>
      </p:pic>
      <p:pic>
        <p:nvPicPr>
          <p:cNvPr id="14" name="图片 13">
            <a:extLst>
              <a:ext uri="{FF2B5EF4-FFF2-40B4-BE49-F238E27FC236}">
                <a16:creationId xmlns:a16="http://schemas.microsoft.com/office/drawing/2014/main" id="{B1223412-800E-FE4E-A74A-0D3243FD1F66}"/>
              </a:ext>
            </a:extLst>
          </p:cNvPr>
          <p:cNvPicPr>
            <a:picLocks noChangeAspect="1"/>
          </p:cNvPicPr>
          <p:nvPr/>
        </p:nvPicPr>
        <p:blipFill>
          <a:blip r:embed="rId7"/>
          <a:stretch>
            <a:fillRect/>
          </a:stretch>
        </p:blipFill>
        <p:spPr>
          <a:xfrm>
            <a:off x="6670590" y="2298250"/>
            <a:ext cx="4914900" cy="1536700"/>
          </a:xfrm>
          <a:prstGeom prst="rect">
            <a:avLst/>
          </a:prstGeom>
        </p:spPr>
      </p:pic>
      <p:pic>
        <p:nvPicPr>
          <p:cNvPr id="15" name="图片 14">
            <a:extLst>
              <a:ext uri="{FF2B5EF4-FFF2-40B4-BE49-F238E27FC236}">
                <a16:creationId xmlns:a16="http://schemas.microsoft.com/office/drawing/2014/main" id="{EA0EE635-9D1F-C44A-ADC6-4B68FDEF4D70}"/>
              </a:ext>
            </a:extLst>
          </p:cNvPr>
          <p:cNvPicPr>
            <a:picLocks noChangeAspect="1"/>
          </p:cNvPicPr>
          <p:nvPr/>
        </p:nvPicPr>
        <p:blipFill>
          <a:blip r:embed="rId8"/>
          <a:stretch>
            <a:fillRect/>
          </a:stretch>
        </p:blipFill>
        <p:spPr>
          <a:xfrm>
            <a:off x="6668874" y="3731483"/>
            <a:ext cx="4292600" cy="1130300"/>
          </a:xfrm>
          <a:prstGeom prst="rect">
            <a:avLst/>
          </a:prstGeom>
        </p:spPr>
      </p:pic>
      <p:pic>
        <p:nvPicPr>
          <p:cNvPr id="16" name="图片 15">
            <a:extLst>
              <a:ext uri="{FF2B5EF4-FFF2-40B4-BE49-F238E27FC236}">
                <a16:creationId xmlns:a16="http://schemas.microsoft.com/office/drawing/2014/main" id="{AB7B22B7-2195-384F-A21E-034EBCD4427B}"/>
              </a:ext>
            </a:extLst>
          </p:cNvPr>
          <p:cNvPicPr>
            <a:picLocks noChangeAspect="1"/>
          </p:cNvPicPr>
          <p:nvPr/>
        </p:nvPicPr>
        <p:blipFill>
          <a:blip r:embed="rId9"/>
          <a:stretch>
            <a:fillRect/>
          </a:stretch>
        </p:blipFill>
        <p:spPr>
          <a:xfrm>
            <a:off x="6689640" y="4861783"/>
            <a:ext cx="2438400" cy="1143000"/>
          </a:xfrm>
          <a:prstGeom prst="rect">
            <a:avLst/>
          </a:prstGeom>
        </p:spPr>
      </p:pic>
    </p:spTree>
    <p:extLst>
      <p:ext uri="{BB962C8B-B14F-4D97-AF65-F5344CB8AC3E}">
        <p14:creationId xmlns:p14="http://schemas.microsoft.com/office/powerpoint/2010/main" val="3567956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C58EB9-DE5C-3443-9D4A-CBDBD2AE0C93}"/>
              </a:ext>
            </a:extLst>
          </p:cNvPr>
          <p:cNvSpPr>
            <a:spLocks noGrp="1"/>
          </p:cNvSpPr>
          <p:nvPr>
            <p:ph type="title"/>
          </p:nvPr>
        </p:nvSpPr>
        <p:spPr/>
        <p:txBody>
          <a:bodyPr>
            <a:normAutofit/>
          </a:bodyPr>
          <a:lstStyle/>
          <a:p>
            <a:pPr marL="457200" indent="-457200">
              <a:buFont typeface="Arial" panose="020B0604020202020204" pitchFamily="34" charset="0"/>
              <a:buChar char="•"/>
            </a:pPr>
            <a:r>
              <a:rPr kumimoji="1" lang="zh-CN" altLang="en-US" sz="3200" dirty="0"/>
              <a:t>算法流程</a:t>
            </a:r>
          </a:p>
        </p:txBody>
      </p:sp>
      <p:pic>
        <p:nvPicPr>
          <p:cNvPr id="4" name="内容占位符 3">
            <a:extLst>
              <a:ext uri="{FF2B5EF4-FFF2-40B4-BE49-F238E27FC236}">
                <a16:creationId xmlns:a16="http://schemas.microsoft.com/office/drawing/2014/main" id="{E50790C6-8997-7244-97D2-11F0676EB9C1}"/>
              </a:ext>
            </a:extLst>
          </p:cNvPr>
          <p:cNvPicPr>
            <a:picLocks noGrp="1" noChangeAspect="1"/>
          </p:cNvPicPr>
          <p:nvPr>
            <p:ph idx="1"/>
          </p:nvPr>
        </p:nvPicPr>
        <p:blipFill>
          <a:blip r:embed="rId2"/>
          <a:stretch>
            <a:fillRect/>
          </a:stretch>
        </p:blipFill>
        <p:spPr>
          <a:xfrm>
            <a:off x="274025" y="1604191"/>
            <a:ext cx="5961216" cy="4351338"/>
          </a:xfrm>
          <a:prstGeom prst="rect">
            <a:avLst/>
          </a:prstGeom>
        </p:spPr>
      </p:pic>
      <p:pic>
        <p:nvPicPr>
          <p:cNvPr id="5" name="图片 4">
            <a:extLst>
              <a:ext uri="{FF2B5EF4-FFF2-40B4-BE49-F238E27FC236}">
                <a16:creationId xmlns:a16="http://schemas.microsoft.com/office/drawing/2014/main" id="{E2C4EFD4-3BB3-1349-8875-C2AD0A5722E8}"/>
              </a:ext>
            </a:extLst>
          </p:cNvPr>
          <p:cNvPicPr>
            <a:picLocks noChangeAspect="1"/>
          </p:cNvPicPr>
          <p:nvPr/>
        </p:nvPicPr>
        <p:blipFill>
          <a:blip r:embed="rId3"/>
          <a:stretch>
            <a:fillRect/>
          </a:stretch>
        </p:blipFill>
        <p:spPr>
          <a:xfrm>
            <a:off x="6311900" y="2069178"/>
            <a:ext cx="5461000" cy="1358900"/>
          </a:xfrm>
          <a:prstGeom prst="rect">
            <a:avLst/>
          </a:prstGeom>
        </p:spPr>
      </p:pic>
      <p:pic>
        <p:nvPicPr>
          <p:cNvPr id="6" name="图片 5">
            <a:extLst>
              <a:ext uri="{FF2B5EF4-FFF2-40B4-BE49-F238E27FC236}">
                <a16:creationId xmlns:a16="http://schemas.microsoft.com/office/drawing/2014/main" id="{811E0CAD-1FB8-9C4E-9401-C8C9B67E468D}"/>
              </a:ext>
            </a:extLst>
          </p:cNvPr>
          <p:cNvPicPr>
            <a:picLocks noChangeAspect="1"/>
          </p:cNvPicPr>
          <p:nvPr/>
        </p:nvPicPr>
        <p:blipFill>
          <a:blip r:embed="rId4"/>
          <a:stretch>
            <a:fillRect/>
          </a:stretch>
        </p:blipFill>
        <p:spPr>
          <a:xfrm>
            <a:off x="6311900" y="3448926"/>
            <a:ext cx="5880100" cy="1517445"/>
          </a:xfrm>
          <a:prstGeom prst="rect">
            <a:avLst/>
          </a:prstGeom>
        </p:spPr>
      </p:pic>
      <p:cxnSp>
        <p:nvCxnSpPr>
          <p:cNvPr id="8" name="直线连接符 7">
            <a:extLst>
              <a:ext uri="{FF2B5EF4-FFF2-40B4-BE49-F238E27FC236}">
                <a16:creationId xmlns:a16="http://schemas.microsoft.com/office/drawing/2014/main" id="{B138CC37-5BD4-DC4F-BAD9-3BB8C41F4EDA}"/>
              </a:ext>
            </a:extLst>
          </p:cNvPr>
          <p:cNvCxnSpPr/>
          <p:nvPr/>
        </p:nvCxnSpPr>
        <p:spPr>
          <a:xfrm flipH="1">
            <a:off x="6235241" y="481914"/>
            <a:ext cx="76659" cy="6042454"/>
          </a:xfrm>
          <a:prstGeom prst="line">
            <a:avLst/>
          </a:prstGeom>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FA2724BC-FC66-6F47-83A3-100D5799E451}"/>
              </a:ext>
            </a:extLst>
          </p:cNvPr>
          <p:cNvSpPr txBox="1"/>
          <p:nvPr/>
        </p:nvSpPr>
        <p:spPr>
          <a:xfrm>
            <a:off x="6545044" y="823950"/>
            <a:ext cx="2287806" cy="584775"/>
          </a:xfrm>
          <a:prstGeom prst="rect">
            <a:avLst/>
          </a:prstGeom>
          <a:noFill/>
        </p:spPr>
        <p:txBody>
          <a:bodyPr wrap="none" rtlCol="0">
            <a:spAutoFit/>
          </a:bodyPr>
          <a:lstStyle/>
          <a:p>
            <a:pPr marL="457200" indent="-457200">
              <a:buFont typeface="Arial" panose="020B0604020202020204" pitchFamily="34" charset="0"/>
              <a:buChar char="•"/>
            </a:pPr>
            <a:r>
              <a:rPr kumimoji="1" lang="zh-CN" altLang="en-US" sz="3200" dirty="0">
                <a:latin typeface="+mj-ea"/>
                <a:ea typeface="+mj-ea"/>
              </a:rPr>
              <a:t>增量计算</a:t>
            </a:r>
          </a:p>
        </p:txBody>
      </p:sp>
    </p:spTree>
    <p:extLst>
      <p:ext uri="{BB962C8B-B14F-4D97-AF65-F5344CB8AC3E}">
        <p14:creationId xmlns:p14="http://schemas.microsoft.com/office/powerpoint/2010/main" val="1136781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F2A60-0A43-FC4E-A2C3-520060CA7E46}"/>
              </a:ext>
            </a:extLst>
          </p:cNvPr>
          <p:cNvSpPr>
            <a:spLocks noGrp="1"/>
          </p:cNvSpPr>
          <p:nvPr>
            <p:ph type="title"/>
          </p:nvPr>
        </p:nvSpPr>
        <p:spPr/>
        <p:txBody>
          <a:bodyPr>
            <a:normAutofit/>
          </a:bodyPr>
          <a:lstStyle/>
          <a:p>
            <a:pPr marL="457200" indent="-457200">
              <a:buFont typeface="Arial" panose="020B0604020202020204" pitchFamily="34" charset="0"/>
              <a:buChar char="•"/>
            </a:pPr>
            <a:r>
              <a:rPr kumimoji="1" lang="zh-CN" altLang="en-US" sz="3200" dirty="0"/>
              <a:t>代码</a:t>
            </a:r>
          </a:p>
        </p:txBody>
      </p:sp>
      <p:pic>
        <p:nvPicPr>
          <p:cNvPr id="4" name="图片 3">
            <a:extLst>
              <a:ext uri="{FF2B5EF4-FFF2-40B4-BE49-F238E27FC236}">
                <a16:creationId xmlns:a16="http://schemas.microsoft.com/office/drawing/2014/main" id="{C9A99289-9856-BA41-B450-26D6D810B3AD}"/>
              </a:ext>
            </a:extLst>
          </p:cNvPr>
          <p:cNvPicPr>
            <a:picLocks noChangeAspect="1"/>
          </p:cNvPicPr>
          <p:nvPr/>
        </p:nvPicPr>
        <p:blipFill>
          <a:blip r:embed="rId2"/>
          <a:stretch>
            <a:fillRect/>
          </a:stretch>
        </p:blipFill>
        <p:spPr>
          <a:xfrm>
            <a:off x="1085335" y="1690688"/>
            <a:ext cx="7035800" cy="3733800"/>
          </a:xfrm>
          <a:prstGeom prst="rect">
            <a:avLst/>
          </a:prstGeom>
        </p:spPr>
      </p:pic>
    </p:spTree>
    <p:extLst>
      <p:ext uri="{BB962C8B-B14F-4D97-AF65-F5344CB8AC3E}">
        <p14:creationId xmlns:p14="http://schemas.microsoft.com/office/powerpoint/2010/main" val="700164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103704-DC9C-704F-9791-CEAFF28AC1C7}"/>
              </a:ext>
            </a:extLst>
          </p:cNvPr>
          <p:cNvPicPr>
            <a:picLocks noChangeAspect="1"/>
          </p:cNvPicPr>
          <p:nvPr/>
        </p:nvPicPr>
        <p:blipFill>
          <a:blip r:embed="rId2"/>
          <a:stretch>
            <a:fillRect/>
          </a:stretch>
        </p:blipFill>
        <p:spPr>
          <a:xfrm>
            <a:off x="1222878" y="0"/>
            <a:ext cx="9573249" cy="6858000"/>
          </a:xfrm>
          <a:prstGeom prst="rect">
            <a:avLst/>
          </a:prstGeom>
        </p:spPr>
      </p:pic>
    </p:spTree>
    <p:extLst>
      <p:ext uri="{BB962C8B-B14F-4D97-AF65-F5344CB8AC3E}">
        <p14:creationId xmlns:p14="http://schemas.microsoft.com/office/powerpoint/2010/main" val="2891208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E542D22-E74B-0740-B055-C30C62F95A20}"/>
              </a:ext>
            </a:extLst>
          </p:cNvPr>
          <p:cNvPicPr>
            <a:picLocks noChangeAspect="1"/>
          </p:cNvPicPr>
          <p:nvPr/>
        </p:nvPicPr>
        <p:blipFill>
          <a:blip r:embed="rId2"/>
          <a:stretch>
            <a:fillRect/>
          </a:stretch>
        </p:blipFill>
        <p:spPr>
          <a:xfrm>
            <a:off x="1522486" y="0"/>
            <a:ext cx="9147028" cy="6858000"/>
          </a:xfrm>
          <a:prstGeom prst="rect">
            <a:avLst/>
          </a:prstGeom>
        </p:spPr>
      </p:pic>
    </p:spTree>
    <p:extLst>
      <p:ext uri="{BB962C8B-B14F-4D97-AF65-F5344CB8AC3E}">
        <p14:creationId xmlns:p14="http://schemas.microsoft.com/office/powerpoint/2010/main" val="912860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285232-6F77-A644-B368-749C9D209162}"/>
              </a:ext>
            </a:extLst>
          </p:cNvPr>
          <p:cNvSpPr>
            <a:spLocks noGrp="1"/>
          </p:cNvSpPr>
          <p:nvPr>
            <p:ph type="title"/>
          </p:nvPr>
        </p:nvSpPr>
        <p:spPr/>
        <p:txBody>
          <a:bodyPr>
            <a:normAutofit/>
          </a:bodyPr>
          <a:lstStyle/>
          <a:p>
            <a:r>
              <a:rPr lang="en-US" altLang="zh-CN" sz="3600" dirty="0"/>
              <a:t>《</a:t>
            </a:r>
            <a:r>
              <a:rPr lang="en" altLang="zh-CN" sz="3600" dirty="0" err="1"/>
              <a:t>SimCSE</a:t>
            </a:r>
            <a:r>
              <a:rPr lang="en" altLang="zh-CN" sz="3600" dirty="0"/>
              <a:t>: Simple Contrastive Learning of Sentence Embedding</a:t>
            </a:r>
            <a:r>
              <a:rPr lang="en-US" altLang="zh-CN" sz="3600" dirty="0"/>
              <a:t>》</a:t>
            </a:r>
            <a:r>
              <a:rPr lang="zh-CN" altLang="en-US" sz="3600" dirty="0"/>
              <a:t>普林斯顿</a:t>
            </a:r>
            <a:r>
              <a:rPr lang="en-US" altLang="zh-CN" sz="3600" dirty="0"/>
              <a:t>&amp;</a:t>
            </a:r>
            <a:r>
              <a:rPr lang="zh-CN" altLang="en-US" sz="3600" dirty="0"/>
              <a:t>清华</a:t>
            </a:r>
            <a:endParaRPr kumimoji="1" lang="zh-CN" altLang="en-US" sz="3600" dirty="0"/>
          </a:p>
        </p:txBody>
      </p:sp>
      <p:pic>
        <p:nvPicPr>
          <p:cNvPr id="4" name="内容占位符 3">
            <a:extLst>
              <a:ext uri="{FF2B5EF4-FFF2-40B4-BE49-F238E27FC236}">
                <a16:creationId xmlns:a16="http://schemas.microsoft.com/office/drawing/2014/main" id="{B56EFAFF-AD70-8A40-841B-F21F54C2D7DD}"/>
              </a:ext>
            </a:extLst>
          </p:cNvPr>
          <p:cNvPicPr>
            <a:picLocks noGrp="1" noChangeAspect="1"/>
          </p:cNvPicPr>
          <p:nvPr>
            <p:ph idx="1"/>
          </p:nvPr>
        </p:nvPicPr>
        <p:blipFill>
          <a:blip r:embed="rId3"/>
          <a:stretch>
            <a:fillRect/>
          </a:stretch>
        </p:blipFill>
        <p:spPr>
          <a:xfrm>
            <a:off x="750789" y="1934482"/>
            <a:ext cx="4907718" cy="4159084"/>
          </a:xfrm>
          <a:prstGeom prst="rect">
            <a:avLst/>
          </a:prstGeom>
        </p:spPr>
      </p:pic>
      <p:pic>
        <p:nvPicPr>
          <p:cNvPr id="6" name="图片 5">
            <a:extLst>
              <a:ext uri="{FF2B5EF4-FFF2-40B4-BE49-F238E27FC236}">
                <a16:creationId xmlns:a16="http://schemas.microsoft.com/office/drawing/2014/main" id="{90224457-E44B-504E-9F0F-C6BFB13553DA}"/>
              </a:ext>
            </a:extLst>
          </p:cNvPr>
          <p:cNvPicPr>
            <a:picLocks noChangeAspect="1"/>
          </p:cNvPicPr>
          <p:nvPr/>
        </p:nvPicPr>
        <p:blipFill>
          <a:blip r:embed="rId4"/>
          <a:stretch>
            <a:fillRect/>
          </a:stretch>
        </p:blipFill>
        <p:spPr>
          <a:xfrm>
            <a:off x="6450111" y="4047465"/>
            <a:ext cx="4991100" cy="1854200"/>
          </a:xfrm>
          <a:prstGeom prst="rect">
            <a:avLst/>
          </a:prstGeom>
        </p:spPr>
      </p:pic>
      <p:sp>
        <p:nvSpPr>
          <p:cNvPr id="7" name="文本框 6">
            <a:extLst>
              <a:ext uri="{FF2B5EF4-FFF2-40B4-BE49-F238E27FC236}">
                <a16:creationId xmlns:a16="http://schemas.microsoft.com/office/drawing/2014/main" id="{828690CC-97E8-D241-8358-88F36B629253}"/>
              </a:ext>
            </a:extLst>
          </p:cNvPr>
          <p:cNvSpPr txBox="1"/>
          <p:nvPr/>
        </p:nvSpPr>
        <p:spPr>
          <a:xfrm>
            <a:off x="6596743" y="2198914"/>
            <a:ext cx="1107996" cy="369332"/>
          </a:xfrm>
          <a:prstGeom prst="rect">
            <a:avLst/>
          </a:prstGeom>
          <a:noFill/>
        </p:spPr>
        <p:txBody>
          <a:bodyPr wrap="none" rtlCol="0">
            <a:spAutoFit/>
          </a:bodyPr>
          <a:lstStyle/>
          <a:p>
            <a:r>
              <a:rPr kumimoji="1" lang="zh-CN" altLang="en-US" dirty="0"/>
              <a:t>对比学习</a:t>
            </a:r>
          </a:p>
        </p:txBody>
      </p:sp>
      <p:pic>
        <p:nvPicPr>
          <p:cNvPr id="8" name="图片 7">
            <a:extLst>
              <a:ext uri="{FF2B5EF4-FFF2-40B4-BE49-F238E27FC236}">
                <a16:creationId xmlns:a16="http://schemas.microsoft.com/office/drawing/2014/main" id="{31776CBD-C8D8-7B46-80B8-ADD6D96B8444}"/>
              </a:ext>
            </a:extLst>
          </p:cNvPr>
          <p:cNvPicPr>
            <a:picLocks noChangeAspect="1"/>
          </p:cNvPicPr>
          <p:nvPr/>
        </p:nvPicPr>
        <p:blipFill>
          <a:blip r:embed="rId5"/>
          <a:stretch>
            <a:fillRect/>
          </a:stretch>
        </p:blipFill>
        <p:spPr>
          <a:xfrm>
            <a:off x="6450111" y="2655062"/>
            <a:ext cx="4978400" cy="1244600"/>
          </a:xfrm>
          <a:prstGeom prst="rect">
            <a:avLst/>
          </a:prstGeom>
        </p:spPr>
      </p:pic>
    </p:spTree>
    <p:extLst>
      <p:ext uri="{BB962C8B-B14F-4D97-AF65-F5344CB8AC3E}">
        <p14:creationId xmlns:p14="http://schemas.microsoft.com/office/powerpoint/2010/main" val="2741017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DD5A6-3C23-664F-89F5-7F7279430311}"/>
              </a:ext>
            </a:extLst>
          </p:cNvPr>
          <p:cNvSpPr>
            <a:spLocks noGrp="1"/>
          </p:cNvSpPr>
          <p:nvPr>
            <p:ph type="title"/>
          </p:nvPr>
        </p:nvSpPr>
        <p:spPr/>
        <p:txBody>
          <a:bodyPr>
            <a:normAutofit/>
          </a:bodyPr>
          <a:lstStyle/>
          <a:p>
            <a:r>
              <a:rPr kumimoji="1" lang="en-US" altLang="zh-CN" sz="3600" dirty="0"/>
              <a:t>《</a:t>
            </a:r>
            <a:r>
              <a:rPr lang="en" altLang="zh-CN" sz="3600" dirty="0"/>
              <a:t> On the Sentence Embeddings from Pre-trained Language Models </a:t>
            </a:r>
            <a:r>
              <a:rPr kumimoji="1" lang="en-US" altLang="zh-CN" sz="3600" dirty="0"/>
              <a:t>》</a:t>
            </a:r>
            <a:r>
              <a:rPr kumimoji="1" lang="zh-CN" altLang="en-US" sz="3600" dirty="0"/>
              <a:t>字节跳动 </a:t>
            </a:r>
            <a:r>
              <a:rPr kumimoji="1" lang="en-US" altLang="zh-CN" sz="3600" dirty="0"/>
              <a:t>EMNLP2020</a:t>
            </a:r>
            <a:endParaRPr kumimoji="1" lang="zh-CN" altLang="en-US" sz="3600" dirty="0"/>
          </a:p>
        </p:txBody>
      </p:sp>
      <p:sp>
        <p:nvSpPr>
          <p:cNvPr id="3" name="内容占位符 2">
            <a:extLst>
              <a:ext uri="{FF2B5EF4-FFF2-40B4-BE49-F238E27FC236}">
                <a16:creationId xmlns:a16="http://schemas.microsoft.com/office/drawing/2014/main" id="{25260991-64FF-3247-BBAD-A026A0FCD4ED}"/>
              </a:ext>
            </a:extLst>
          </p:cNvPr>
          <p:cNvSpPr>
            <a:spLocks noGrp="1"/>
          </p:cNvSpPr>
          <p:nvPr>
            <p:ph idx="1"/>
          </p:nvPr>
        </p:nvSpPr>
        <p:spPr/>
        <p:txBody>
          <a:bodyPr/>
          <a:lstStyle/>
          <a:p>
            <a:r>
              <a:rPr kumimoji="1" lang="zh-CN" altLang="en-US" dirty="0"/>
              <a:t>未经过微调的</a:t>
            </a:r>
            <a:r>
              <a:rPr kumimoji="1" lang="en-US" altLang="zh-CN" dirty="0"/>
              <a:t>BERT</a:t>
            </a:r>
            <a:r>
              <a:rPr kumimoji="1" lang="zh-CN" altLang="en-US" dirty="0"/>
              <a:t>在文本相似度这种任务中效果很差。</a:t>
            </a:r>
            <a:endParaRPr kumimoji="1" lang="en-US" altLang="zh-CN" dirty="0"/>
          </a:p>
          <a:p>
            <a:endParaRPr kumimoji="1" lang="en-US" altLang="zh-CN" dirty="0"/>
          </a:p>
          <a:p>
            <a:r>
              <a:rPr kumimoji="1" lang="zh-CN" altLang="en-US" dirty="0"/>
              <a:t>文章认为这种现象是因为</a:t>
            </a:r>
            <a:r>
              <a:rPr kumimoji="1" lang="en-US" altLang="zh-CN" dirty="0"/>
              <a:t>BERT</a:t>
            </a:r>
            <a:r>
              <a:rPr kumimoji="1" lang="zh-CN" altLang="en-US" dirty="0"/>
              <a:t>中的语义知识没有被很好的应用。</a:t>
            </a:r>
            <a:endParaRPr kumimoji="1" lang="en-US" altLang="zh-CN" dirty="0"/>
          </a:p>
          <a:p>
            <a:endParaRPr kumimoji="1" lang="en-US" altLang="zh-CN" dirty="0"/>
          </a:p>
          <a:p>
            <a:r>
              <a:rPr kumimoji="1" lang="zh-CN" altLang="en-US" dirty="0"/>
              <a:t>进一步，文章认为这是因为</a:t>
            </a:r>
            <a:r>
              <a:rPr kumimoji="1" lang="en-US" altLang="zh-CN" dirty="0"/>
              <a:t>BERT</a:t>
            </a:r>
            <a:r>
              <a:rPr kumimoji="1" lang="zh-CN" altLang="en-US" dirty="0"/>
              <a:t>产生的句向量总是在一个不平滑的各向异性语义空间里。</a:t>
            </a:r>
            <a:endParaRPr kumimoji="1" lang="en-US" altLang="zh-CN" dirty="0"/>
          </a:p>
          <a:p>
            <a:endParaRPr kumimoji="1" lang="en-US" altLang="zh-CN" dirty="0"/>
          </a:p>
          <a:p>
            <a:r>
              <a:rPr kumimoji="1" lang="zh-CN" altLang="en-US" dirty="0"/>
              <a:t>作者提出的解决方案是将</a:t>
            </a:r>
            <a:r>
              <a:rPr kumimoji="1" lang="en-US" altLang="zh-CN" dirty="0"/>
              <a:t>BERT</a:t>
            </a:r>
            <a:r>
              <a:rPr kumimoji="1" lang="zh-CN" altLang="en-US" dirty="0"/>
              <a:t>的句向量映射到一个各向同性的高斯分布上。</a:t>
            </a:r>
          </a:p>
        </p:txBody>
      </p:sp>
    </p:spTree>
    <p:extLst>
      <p:ext uri="{BB962C8B-B14F-4D97-AF65-F5344CB8AC3E}">
        <p14:creationId xmlns:p14="http://schemas.microsoft.com/office/powerpoint/2010/main" val="28566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CE017-8E62-A547-9B95-60CF3614046F}"/>
              </a:ext>
            </a:extLst>
          </p:cNvPr>
          <p:cNvSpPr>
            <a:spLocks noGrp="1"/>
          </p:cNvSpPr>
          <p:nvPr>
            <p:ph type="title"/>
          </p:nvPr>
        </p:nvSpPr>
        <p:spPr>
          <a:xfrm>
            <a:off x="272143" y="103868"/>
            <a:ext cx="10515600" cy="1325563"/>
          </a:xfrm>
        </p:spPr>
        <p:txBody>
          <a:bodyPr>
            <a:normAutofit/>
          </a:bodyPr>
          <a:lstStyle/>
          <a:p>
            <a:pPr marL="457200" indent="-457200">
              <a:buFont typeface="Arial" panose="020B0604020202020204" pitchFamily="34" charset="0"/>
              <a:buChar char="•"/>
            </a:pPr>
            <a:r>
              <a:rPr kumimoji="1" lang="en-US" altLang="zh-CN" sz="3200" dirty="0" err="1"/>
              <a:t>SimCSE</a:t>
            </a:r>
            <a:endParaRPr kumimoji="1" lang="zh-CN" altLang="en-US" sz="3200" dirty="0"/>
          </a:p>
        </p:txBody>
      </p:sp>
      <p:pic>
        <p:nvPicPr>
          <p:cNvPr id="4" name="内容占位符 3">
            <a:extLst>
              <a:ext uri="{FF2B5EF4-FFF2-40B4-BE49-F238E27FC236}">
                <a16:creationId xmlns:a16="http://schemas.microsoft.com/office/drawing/2014/main" id="{5ED785CC-5344-ED4E-BEA3-169C3D4DE2E7}"/>
              </a:ext>
            </a:extLst>
          </p:cNvPr>
          <p:cNvPicPr>
            <a:picLocks noGrp="1" noChangeAspect="1"/>
          </p:cNvPicPr>
          <p:nvPr>
            <p:ph idx="1"/>
          </p:nvPr>
        </p:nvPicPr>
        <p:blipFill>
          <a:blip r:embed="rId2"/>
          <a:stretch>
            <a:fillRect/>
          </a:stretch>
        </p:blipFill>
        <p:spPr>
          <a:xfrm>
            <a:off x="1198612" y="1825625"/>
            <a:ext cx="9794776" cy="4351338"/>
          </a:xfrm>
          <a:prstGeom prst="rect">
            <a:avLst/>
          </a:prstGeom>
        </p:spPr>
      </p:pic>
    </p:spTree>
    <p:extLst>
      <p:ext uri="{BB962C8B-B14F-4D97-AF65-F5344CB8AC3E}">
        <p14:creationId xmlns:p14="http://schemas.microsoft.com/office/powerpoint/2010/main" val="1736145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4C4C36-746B-384E-B95A-6BACA2216083}"/>
              </a:ext>
            </a:extLst>
          </p:cNvPr>
          <p:cNvSpPr>
            <a:spLocks noGrp="1"/>
          </p:cNvSpPr>
          <p:nvPr>
            <p:ph type="title"/>
          </p:nvPr>
        </p:nvSpPr>
        <p:spPr>
          <a:xfrm>
            <a:off x="216243" y="325890"/>
            <a:ext cx="10515600" cy="1325563"/>
          </a:xfrm>
        </p:spPr>
        <p:txBody>
          <a:bodyPr>
            <a:normAutofit/>
          </a:bodyPr>
          <a:lstStyle/>
          <a:p>
            <a:pPr marL="571500" indent="-571500">
              <a:buFont typeface="Arial" panose="020B0604020202020204" pitchFamily="34" charset="0"/>
              <a:buChar char="•"/>
            </a:pPr>
            <a:r>
              <a:rPr kumimoji="1" lang="en-US" altLang="zh-CN" sz="3200" dirty="0" err="1"/>
              <a:t>SimCSE</a:t>
            </a:r>
            <a:endParaRPr kumimoji="1" lang="zh-CN" altLang="en-US" sz="3200" dirty="0"/>
          </a:p>
        </p:txBody>
      </p:sp>
      <p:pic>
        <p:nvPicPr>
          <p:cNvPr id="4" name="内容占位符 3">
            <a:extLst>
              <a:ext uri="{FF2B5EF4-FFF2-40B4-BE49-F238E27FC236}">
                <a16:creationId xmlns:a16="http://schemas.microsoft.com/office/drawing/2014/main" id="{67BB3780-6C87-1448-A2AD-D7A8217D170B}"/>
              </a:ext>
            </a:extLst>
          </p:cNvPr>
          <p:cNvPicPr>
            <a:picLocks noGrp="1" noChangeAspect="1"/>
          </p:cNvPicPr>
          <p:nvPr>
            <p:ph idx="1"/>
          </p:nvPr>
        </p:nvPicPr>
        <p:blipFill>
          <a:blip r:embed="rId2"/>
          <a:stretch>
            <a:fillRect/>
          </a:stretch>
        </p:blipFill>
        <p:spPr>
          <a:xfrm>
            <a:off x="628399" y="1651453"/>
            <a:ext cx="4945087" cy="4351338"/>
          </a:xfrm>
          <a:prstGeom prst="rect">
            <a:avLst/>
          </a:prstGeom>
        </p:spPr>
      </p:pic>
      <p:pic>
        <p:nvPicPr>
          <p:cNvPr id="5" name="图片 4">
            <a:extLst>
              <a:ext uri="{FF2B5EF4-FFF2-40B4-BE49-F238E27FC236}">
                <a16:creationId xmlns:a16="http://schemas.microsoft.com/office/drawing/2014/main" id="{F464E7E1-4849-8946-BB1E-2F9F52D3576C}"/>
              </a:ext>
            </a:extLst>
          </p:cNvPr>
          <p:cNvPicPr>
            <a:picLocks noChangeAspect="1"/>
          </p:cNvPicPr>
          <p:nvPr/>
        </p:nvPicPr>
        <p:blipFill>
          <a:blip r:embed="rId3"/>
          <a:stretch>
            <a:fillRect/>
          </a:stretch>
        </p:blipFill>
        <p:spPr>
          <a:xfrm>
            <a:off x="6172200" y="1839684"/>
            <a:ext cx="5853495" cy="3662136"/>
          </a:xfrm>
          <a:prstGeom prst="rect">
            <a:avLst/>
          </a:prstGeom>
        </p:spPr>
      </p:pic>
    </p:spTree>
    <p:extLst>
      <p:ext uri="{BB962C8B-B14F-4D97-AF65-F5344CB8AC3E}">
        <p14:creationId xmlns:p14="http://schemas.microsoft.com/office/powerpoint/2010/main" val="1607253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A2343-E068-EE4A-8C99-1F4D1AA7B2A0}"/>
              </a:ext>
            </a:extLst>
          </p:cNvPr>
          <p:cNvSpPr>
            <a:spLocks noGrp="1"/>
          </p:cNvSpPr>
          <p:nvPr>
            <p:ph type="title"/>
          </p:nvPr>
        </p:nvSpPr>
        <p:spPr>
          <a:xfrm>
            <a:off x="206828" y="114753"/>
            <a:ext cx="10515600" cy="1325563"/>
          </a:xfrm>
        </p:spPr>
        <p:txBody>
          <a:bodyPr>
            <a:normAutofit/>
          </a:bodyPr>
          <a:lstStyle/>
          <a:p>
            <a:pPr marL="571500" indent="-571500">
              <a:buFont typeface="Arial" panose="020B0604020202020204" pitchFamily="34" charset="0"/>
              <a:buChar char="•"/>
            </a:pPr>
            <a:r>
              <a:rPr kumimoji="1" lang="en-US" altLang="zh-CN" sz="2800" dirty="0"/>
              <a:t>Alignment &amp; uniformity</a:t>
            </a:r>
            <a:endParaRPr kumimoji="1" lang="zh-CN" altLang="en-US" sz="2800" dirty="0"/>
          </a:p>
        </p:txBody>
      </p:sp>
      <p:pic>
        <p:nvPicPr>
          <p:cNvPr id="4" name="图片 3">
            <a:extLst>
              <a:ext uri="{FF2B5EF4-FFF2-40B4-BE49-F238E27FC236}">
                <a16:creationId xmlns:a16="http://schemas.microsoft.com/office/drawing/2014/main" id="{B4BBC8A6-02CB-3443-AD29-50A0FB1451B3}"/>
              </a:ext>
            </a:extLst>
          </p:cNvPr>
          <p:cNvPicPr>
            <a:picLocks noChangeAspect="1"/>
          </p:cNvPicPr>
          <p:nvPr/>
        </p:nvPicPr>
        <p:blipFill>
          <a:blip r:embed="rId2"/>
          <a:stretch>
            <a:fillRect/>
          </a:stretch>
        </p:blipFill>
        <p:spPr>
          <a:xfrm>
            <a:off x="6204857" y="726936"/>
            <a:ext cx="5780315" cy="5691691"/>
          </a:xfrm>
          <a:prstGeom prst="rect">
            <a:avLst/>
          </a:prstGeom>
        </p:spPr>
      </p:pic>
      <p:pic>
        <p:nvPicPr>
          <p:cNvPr id="3" name="图片 2">
            <a:extLst>
              <a:ext uri="{FF2B5EF4-FFF2-40B4-BE49-F238E27FC236}">
                <a16:creationId xmlns:a16="http://schemas.microsoft.com/office/drawing/2014/main" id="{00FB4323-AA9C-DD43-9B5F-753A94800C17}"/>
              </a:ext>
            </a:extLst>
          </p:cNvPr>
          <p:cNvPicPr>
            <a:picLocks noChangeAspect="1"/>
          </p:cNvPicPr>
          <p:nvPr/>
        </p:nvPicPr>
        <p:blipFill>
          <a:blip r:embed="rId3"/>
          <a:stretch>
            <a:fillRect/>
          </a:stretch>
        </p:blipFill>
        <p:spPr>
          <a:xfrm>
            <a:off x="221344" y="1440316"/>
            <a:ext cx="5765800" cy="1511300"/>
          </a:xfrm>
          <a:prstGeom prst="rect">
            <a:avLst/>
          </a:prstGeom>
        </p:spPr>
      </p:pic>
      <p:pic>
        <p:nvPicPr>
          <p:cNvPr id="5" name="图片 4">
            <a:extLst>
              <a:ext uri="{FF2B5EF4-FFF2-40B4-BE49-F238E27FC236}">
                <a16:creationId xmlns:a16="http://schemas.microsoft.com/office/drawing/2014/main" id="{6BC14D68-CEE7-8144-A103-9B74B9582AF1}"/>
              </a:ext>
            </a:extLst>
          </p:cNvPr>
          <p:cNvPicPr>
            <a:picLocks noChangeAspect="1"/>
          </p:cNvPicPr>
          <p:nvPr/>
        </p:nvPicPr>
        <p:blipFill>
          <a:blip r:embed="rId4"/>
          <a:stretch>
            <a:fillRect/>
          </a:stretch>
        </p:blipFill>
        <p:spPr>
          <a:xfrm>
            <a:off x="235859" y="3906383"/>
            <a:ext cx="5765800" cy="1412505"/>
          </a:xfrm>
          <a:prstGeom prst="rect">
            <a:avLst/>
          </a:prstGeom>
        </p:spPr>
      </p:pic>
    </p:spTree>
    <p:extLst>
      <p:ext uri="{BB962C8B-B14F-4D97-AF65-F5344CB8AC3E}">
        <p14:creationId xmlns:p14="http://schemas.microsoft.com/office/powerpoint/2010/main" val="740407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CEE75-797D-7349-933B-26B1A449B64D}"/>
              </a:ext>
            </a:extLst>
          </p:cNvPr>
          <p:cNvSpPr>
            <a:spLocks noGrp="1"/>
          </p:cNvSpPr>
          <p:nvPr>
            <p:ph type="title"/>
          </p:nvPr>
        </p:nvSpPr>
        <p:spPr>
          <a:xfrm>
            <a:off x="319216" y="243853"/>
            <a:ext cx="10515600" cy="1325563"/>
          </a:xfrm>
        </p:spPr>
        <p:txBody>
          <a:bodyPr/>
          <a:lstStyle/>
          <a:p>
            <a:r>
              <a:rPr kumimoji="1" lang="zh-CN" altLang="en-US" dirty="0"/>
              <a:t>证明</a:t>
            </a:r>
          </a:p>
        </p:txBody>
      </p:sp>
      <p:pic>
        <p:nvPicPr>
          <p:cNvPr id="4" name="内容占位符 3">
            <a:extLst>
              <a:ext uri="{FF2B5EF4-FFF2-40B4-BE49-F238E27FC236}">
                <a16:creationId xmlns:a16="http://schemas.microsoft.com/office/drawing/2014/main" id="{2AE20F3B-5E58-BF41-A609-1BD3D109583F}"/>
              </a:ext>
            </a:extLst>
          </p:cNvPr>
          <p:cNvPicPr>
            <a:picLocks noGrp="1" noChangeAspect="1"/>
          </p:cNvPicPr>
          <p:nvPr>
            <p:ph idx="1"/>
          </p:nvPr>
        </p:nvPicPr>
        <p:blipFill>
          <a:blip r:embed="rId3"/>
          <a:stretch>
            <a:fillRect/>
          </a:stretch>
        </p:blipFill>
        <p:spPr>
          <a:xfrm>
            <a:off x="0" y="1990177"/>
            <a:ext cx="6400800" cy="2565400"/>
          </a:xfrm>
          <a:prstGeom prst="rect">
            <a:avLst/>
          </a:prstGeom>
        </p:spPr>
      </p:pic>
      <p:sp>
        <p:nvSpPr>
          <p:cNvPr id="5" name="文本框 4">
            <a:extLst>
              <a:ext uri="{FF2B5EF4-FFF2-40B4-BE49-F238E27FC236}">
                <a16:creationId xmlns:a16="http://schemas.microsoft.com/office/drawing/2014/main" id="{0A7D7508-562D-0F45-8651-489134D4E3A6}"/>
              </a:ext>
            </a:extLst>
          </p:cNvPr>
          <p:cNvSpPr txBox="1"/>
          <p:nvPr/>
        </p:nvSpPr>
        <p:spPr>
          <a:xfrm>
            <a:off x="696097" y="5883997"/>
            <a:ext cx="11014554" cy="646331"/>
          </a:xfrm>
          <a:prstGeom prst="rect">
            <a:avLst/>
          </a:prstGeom>
          <a:noFill/>
        </p:spPr>
        <p:txBody>
          <a:bodyPr wrap="none" rtlCol="0">
            <a:spAutoFit/>
          </a:bodyPr>
          <a:lstStyle/>
          <a:p>
            <a:r>
              <a:rPr lang="en-US" altLang="zh-CN" dirty="0"/>
              <a:t>[1] </a:t>
            </a:r>
            <a:r>
              <a:rPr lang="en" altLang="zh-CN" dirty="0"/>
              <a:t>Understanding contrastive representation learning through alignment and uniformity on the hypersphere. </a:t>
            </a:r>
          </a:p>
          <a:p>
            <a:r>
              <a:rPr lang="en" altLang="zh-CN" dirty="0"/>
              <a:t>ICML2020</a:t>
            </a:r>
            <a:endParaRPr kumimoji="1" lang="zh-CN" altLang="en-US" dirty="0"/>
          </a:p>
        </p:txBody>
      </p:sp>
      <p:pic>
        <p:nvPicPr>
          <p:cNvPr id="6" name="图片 5">
            <a:extLst>
              <a:ext uri="{FF2B5EF4-FFF2-40B4-BE49-F238E27FC236}">
                <a16:creationId xmlns:a16="http://schemas.microsoft.com/office/drawing/2014/main" id="{44BA5C82-8088-2941-9846-44969C5CEDFA}"/>
              </a:ext>
            </a:extLst>
          </p:cNvPr>
          <p:cNvPicPr>
            <a:picLocks noChangeAspect="1"/>
          </p:cNvPicPr>
          <p:nvPr/>
        </p:nvPicPr>
        <p:blipFill>
          <a:blip r:embed="rId4"/>
          <a:stretch>
            <a:fillRect/>
          </a:stretch>
        </p:blipFill>
        <p:spPr>
          <a:xfrm>
            <a:off x="6203374" y="1250658"/>
            <a:ext cx="5981700" cy="3949700"/>
          </a:xfrm>
          <a:prstGeom prst="rect">
            <a:avLst/>
          </a:prstGeom>
        </p:spPr>
      </p:pic>
    </p:spTree>
    <p:extLst>
      <p:ext uri="{BB962C8B-B14F-4D97-AF65-F5344CB8AC3E}">
        <p14:creationId xmlns:p14="http://schemas.microsoft.com/office/powerpoint/2010/main" val="3901476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B044A-1887-C949-AEE1-446AA8CFC151}"/>
              </a:ext>
            </a:extLst>
          </p:cNvPr>
          <p:cNvSpPr>
            <a:spLocks noGrp="1"/>
          </p:cNvSpPr>
          <p:nvPr>
            <p:ph type="title"/>
          </p:nvPr>
        </p:nvSpPr>
        <p:spPr>
          <a:xfrm>
            <a:off x="479854" y="278627"/>
            <a:ext cx="10515600" cy="1325563"/>
          </a:xfrm>
        </p:spPr>
        <p:txBody>
          <a:bodyPr>
            <a:normAutofit/>
          </a:bodyPr>
          <a:lstStyle/>
          <a:p>
            <a:pPr marL="457200" indent="-457200">
              <a:buFont typeface="Arial" panose="020B0604020202020204" pitchFamily="34" charset="0"/>
              <a:buChar char="•"/>
            </a:pPr>
            <a:r>
              <a:rPr kumimoji="1" lang="zh-CN" altLang="en-US" sz="3200" dirty="0"/>
              <a:t>证明</a:t>
            </a:r>
          </a:p>
        </p:txBody>
      </p:sp>
      <p:pic>
        <p:nvPicPr>
          <p:cNvPr id="4" name="内容占位符 3">
            <a:extLst>
              <a:ext uri="{FF2B5EF4-FFF2-40B4-BE49-F238E27FC236}">
                <a16:creationId xmlns:a16="http://schemas.microsoft.com/office/drawing/2014/main" id="{B3E2DECE-8C4B-DD43-A732-1904365E9D51}"/>
              </a:ext>
            </a:extLst>
          </p:cNvPr>
          <p:cNvPicPr>
            <a:picLocks noGrp="1" noChangeAspect="1"/>
          </p:cNvPicPr>
          <p:nvPr>
            <p:ph idx="1"/>
          </p:nvPr>
        </p:nvPicPr>
        <p:blipFill>
          <a:blip r:embed="rId3"/>
          <a:stretch>
            <a:fillRect/>
          </a:stretch>
        </p:blipFill>
        <p:spPr>
          <a:xfrm>
            <a:off x="801130" y="1604190"/>
            <a:ext cx="5397500" cy="977900"/>
          </a:xfrm>
          <a:prstGeom prst="rect">
            <a:avLst/>
          </a:prstGeom>
        </p:spPr>
      </p:pic>
      <p:sp>
        <p:nvSpPr>
          <p:cNvPr id="5" name="文本框 4">
            <a:extLst>
              <a:ext uri="{FF2B5EF4-FFF2-40B4-BE49-F238E27FC236}">
                <a16:creationId xmlns:a16="http://schemas.microsoft.com/office/drawing/2014/main" id="{C6A68C53-2E8B-9F47-9393-3CC0FEEEEA95}"/>
              </a:ext>
            </a:extLst>
          </p:cNvPr>
          <p:cNvSpPr txBox="1"/>
          <p:nvPr/>
        </p:nvSpPr>
        <p:spPr>
          <a:xfrm>
            <a:off x="926756" y="3307488"/>
            <a:ext cx="10729219" cy="646331"/>
          </a:xfrm>
          <a:prstGeom prst="rect">
            <a:avLst/>
          </a:prstGeom>
          <a:noFill/>
        </p:spPr>
        <p:txBody>
          <a:bodyPr wrap="none" rtlCol="0">
            <a:spAutoFit/>
          </a:bodyPr>
          <a:lstStyle/>
          <a:p>
            <a:r>
              <a:rPr kumimoji="1" lang="zh-CN" altLang="en-US" dirty="0"/>
              <a:t>根据</a:t>
            </a:r>
            <a:r>
              <a:rPr kumimoji="1" lang="en-US" altLang="zh-CN" dirty="0"/>
              <a:t>[1]</a:t>
            </a:r>
            <a:r>
              <a:rPr kumimoji="1" lang="zh-CN" altLang="en-US" dirty="0"/>
              <a:t>，如果</a:t>
            </a:r>
            <a:r>
              <a:rPr kumimoji="1" lang="en-US" altLang="zh-CN" dirty="0"/>
              <a:t>WW</a:t>
            </a:r>
            <a:r>
              <a:rPr kumimoji="1" lang="en-US" altLang="zh-CN" baseline="30000" dirty="0"/>
              <a:t>T</a:t>
            </a:r>
            <a:r>
              <a:rPr kumimoji="1" lang="zh-CN" altLang="en-US" dirty="0"/>
              <a:t> 的所有元素都是正值，那么</a:t>
            </a:r>
            <a:r>
              <a:rPr kumimoji="1" lang="en-US" altLang="zh-CN" dirty="0"/>
              <a:t>Sum(WW</a:t>
            </a:r>
            <a:r>
              <a:rPr kumimoji="1" lang="en-US" altLang="zh-CN" baseline="30000" dirty="0"/>
              <a:t>T</a:t>
            </a:r>
            <a:r>
              <a:rPr kumimoji="1" lang="en-US" altLang="zh-CN" dirty="0"/>
              <a:t>)</a:t>
            </a:r>
            <a:r>
              <a:rPr kumimoji="1" lang="zh-CN" altLang="en-US" dirty="0"/>
              <a:t>就是</a:t>
            </a:r>
            <a:r>
              <a:rPr kumimoji="1" lang="en-US" altLang="zh-CN" dirty="0"/>
              <a:t>WW</a:t>
            </a:r>
            <a:r>
              <a:rPr kumimoji="1" lang="en-US" altLang="zh-CN" baseline="30000" dirty="0"/>
              <a:t>T</a:t>
            </a:r>
            <a:r>
              <a:rPr kumimoji="1" lang="en-US" altLang="zh-CN" dirty="0"/>
              <a:t> </a:t>
            </a:r>
            <a:r>
              <a:rPr kumimoji="1" lang="zh-CN" altLang="en-US" dirty="0"/>
              <a:t>最大特征值的上界，所以优化第二项</a:t>
            </a:r>
            <a:endParaRPr kumimoji="1" lang="en-US" altLang="zh-CN" dirty="0"/>
          </a:p>
          <a:p>
            <a:r>
              <a:rPr kumimoji="1" lang="zh-CN" altLang="en-US" dirty="0"/>
              <a:t>就相当于在间接地最小化</a:t>
            </a:r>
            <a:r>
              <a:rPr kumimoji="1" lang="en-US" altLang="zh-CN" dirty="0"/>
              <a:t>WW</a:t>
            </a:r>
            <a:r>
              <a:rPr kumimoji="1" lang="en-US" altLang="zh-CN" baseline="30000" dirty="0"/>
              <a:t>T</a:t>
            </a:r>
            <a:r>
              <a:rPr kumimoji="1" lang="zh-CN" altLang="en-US" dirty="0"/>
              <a:t> 的最大特征值，进而压平整个</a:t>
            </a:r>
            <a:r>
              <a:rPr kumimoji="1" lang="en-US" altLang="zh-CN" dirty="0"/>
              <a:t>embedding</a:t>
            </a:r>
            <a:r>
              <a:rPr kumimoji="1" lang="zh-CN" altLang="en-US" dirty="0"/>
              <a:t>空间的奇异谱。</a:t>
            </a:r>
            <a:endParaRPr kumimoji="1" lang="en-US" altLang="zh-CN" dirty="0"/>
          </a:p>
        </p:txBody>
      </p:sp>
      <p:sp>
        <p:nvSpPr>
          <p:cNvPr id="6" name="文本框 5">
            <a:extLst>
              <a:ext uri="{FF2B5EF4-FFF2-40B4-BE49-F238E27FC236}">
                <a16:creationId xmlns:a16="http://schemas.microsoft.com/office/drawing/2014/main" id="{28B6A743-C6B3-DD49-8E86-BFC7910303F7}"/>
              </a:ext>
            </a:extLst>
          </p:cNvPr>
          <p:cNvSpPr txBox="1"/>
          <p:nvPr/>
        </p:nvSpPr>
        <p:spPr>
          <a:xfrm>
            <a:off x="926756" y="5572897"/>
            <a:ext cx="8433719" cy="369332"/>
          </a:xfrm>
          <a:prstGeom prst="rect">
            <a:avLst/>
          </a:prstGeom>
          <a:noFill/>
        </p:spPr>
        <p:txBody>
          <a:bodyPr wrap="none" rtlCol="0">
            <a:spAutoFit/>
          </a:bodyPr>
          <a:lstStyle/>
          <a:p>
            <a:r>
              <a:rPr lang="en-US" altLang="zh-CN" dirty="0"/>
              <a:t>[1]</a:t>
            </a:r>
            <a:r>
              <a:rPr lang="en" altLang="zh-CN" dirty="0"/>
              <a:t> On the trace and the sum of elements of a matrix. </a:t>
            </a:r>
            <a:r>
              <a:rPr lang="en" altLang="zh-CN" dirty="0" err="1"/>
              <a:t>Jorma</a:t>
            </a:r>
            <a:r>
              <a:rPr lang="en" altLang="zh-CN" dirty="0"/>
              <a:t> </a:t>
            </a:r>
            <a:r>
              <a:rPr lang="en" altLang="zh-CN" dirty="0" err="1"/>
              <a:t>Kaarlo</a:t>
            </a:r>
            <a:r>
              <a:rPr lang="en" altLang="zh-CN" dirty="0"/>
              <a:t> </a:t>
            </a:r>
            <a:r>
              <a:rPr lang="en" altLang="zh-CN" dirty="0" err="1"/>
              <a:t>Merikoski</a:t>
            </a:r>
            <a:r>
              <a:rPr lang="en" altLang="zh-CN" dirty="0"/>
              <a:t>. 1984.</a:t>
            </a:r>
            <a:endParaRPr kumimoji="1" lang="zh-CN" altLang="en-US" dirty="0"/>
          </a:p>
        </p:txBody>
      </p:sp>
    </p:spTree>
    <p:extLst>
      <p:ext uri="{BB962C8B-B14F-4D97-AF65-F5344CB8AC3E}">
        <p14:creationId xmlns:p14="http://schemas.microsoft.com/office/powerpoint/2010/main" val="2548296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FCCDB-D964-8B44-8CF0-578EFF3581C0}"/>
              </a:ext>
            </a:extLst>
          </p:cNvPr>
          <p:cNvSpPr>
            <a:spLocks noGrp="1"/>
          </p:cNvSpPr>
          <p:nvPr>
            <p:ph type="title"/>
          </p:nvPr>
        </p:nvSpPr>
        <p:spPr>
          <a:xfrm>
            <a:off x="416282" y="147410"/>
            <a:ext cx="10515600" cy="1325563"/>
          </a:xfrm>
        </p:spPr>
        <p:txBody>
          <a:bodyPr>
            <a:normAutofit/>
          </a:bodyPr>
          <a:lstStyle/>
          <a:p>
            <a:pPr marL="457200" indent="-457200">
              <a:buFont typeface="Arial" panose="020B0604020202020204" pitchFamily="34" charset="0"/>
              <a:buChar char="•"/>
            </a:pPr>
            <a:r>
              <a:rPr kumimoji="1" lang="en-US" altLang="zh-CN" sz="3200" dirty="0" err="1"/>
              <a:t>SimCSE</a:t>
            </a:r>
            <a:endParaRPr kumimoji="1" lang="zh-CN" altLang="en-US" sz="3200" dirty="0"/>
          </a:p>
        </p:txBody>
      </p:sp>
      <p:pic>
        <p:nvPicPr>
          <p:cNvPr id="4" name="内容占位符 3">
            <a:extLst>
              <a:ext uri="{FF2B5EF4-FFF2-40B4-BE49-F238E27FC236}">
                <a16:creationId xmlns:a16="http://schemas.microsoft.com/office/drawing/2014/main" id="{400B43C4-7005-3A4D-A069-14CD61AACCD8}"/>
              </a:ext>
            </a:extLst>
          </p:cNvPr>
          <p:cNvPicPr>
            <a:picLocks noGrp="1" noChangeAspect="1"/>
          </p:cNvPicPr>
          <p:nvPr>
            <p:ph idx="1"/>
          </p:nvPr>
        </p:nvPicPr>
        <p:blipFill>
          <a:blip r:embed="rId2"/>
          <a:stretch>
            <a:fillRect/>
          </a:stretch>
        </p:blipFill>
        <p:spPr>
          <a:xfrm>
            <a:off x="2889966" y="1255259"/>
            <a:ext cx="5568233" cy="5356660"/>
          </a:xfrm>
          <a:prstGeom prst="rect">
            <a:avLst/>
          </a:prstGeom>
        </p:spPr>
      </p:pic>
    </p:spTree>
    <p:extLst>
      <p:ext uri="{BB962C8B-B14F-4D97-AF65-F5344CB8AC3E}">
        <p14:creationId xmlns:p14="http://schemas.microsoft.com/office/powerpoint/2010/main" val="88258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AEBE84-BD75-5E4E-9CD7-8BB221CFE993}"/>
              </a:ext>
            </a:extLst>
          </p:cNvPr>
          <p:cNvSpPr>
            <a:spLocks noGrp="1"/>
          </p:cNvSpPr>
          <p:nvPr>
            <p:ph type="title"/>
          </p:nvPr>
        </p:nvSpPr>
        <p:spPr>
          <a:xfrm>
            <a:off x="304800" y="201840"/>
            <a:ext cx="10515600" cy="1325563"/>
          </a:xfrm>
        </p:spPr>
        <p:txBody>
          <a:bodyPr>
            <a:normAutofit/>
          </a:bodyPr>
          <a:lstStyle/>
          <a:p>
            <a:r>
              <a:rPr kumimoji="1" lang="en-US" altLang="zh-CN" sz="3200" dirty="0" err="1"/>
              <a:t>SimCSE</a:t>
            </a:r>
            <a:endParaRPr kumimoji="1" lang="zh-CN" altLang="en-US" sz="3200" dirty="0"/>
          </a:p>
        </p:txBody>
      </p:sp>
      <p:pic>
        <p:nvPicPr>
          <p:cNvPr id="4" name="内容占位符 3">
            <a:extLst>
              <a:ext uri="{FF2B5EF4-FFF2-40B4-BE49-F238E27FC236}">
                <a16:creationId xmlns:a16="http://schemas.microsoft.com/office/drawing/2014/main" id="{340CAD53-48AC-3948-82AE-0FF16EFD9901}"/>
              </a:ext>
            </a:extLst>
          </p:cNvPr>
          <p:cNvPicPr>
            <a:picLocks noGrp="1" noChangeAspect="1"/>
          </p:cNvPicPr>
          <p:nvPr>
            <p:ph idx="1"/>
          </p:nvPr>
        </p:nvPicPr>
        <p:blipFill>
          <a:blip r:embed="rId2"/>
          <a:stretch>
            <a:fillRect/>
          </a:stretch>
        </p:blipFill>
        <p:spPr>
          <a:xfrm>
            <a:off x="2099129" y="201840"/>
            <a:ext cx="8220528" cy="6315157"/>
          </a:xfrm>
          <a:prstGeom prst="rect">
            <a:avLst/>
          </a:prstGeom>
        </p:spPr>
      </p:pic>
    </p:spTree>
    <p:extLst>
      <p:ext uri="{BB962C8B-B14F-4D97-AF65-F5344CB8AC3E}">
        <p14:creationId xmlns:p14="http://schemas.microsoft.com/office/powerpoint/2010/main" val="1974975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BB59CD-3F4C-C745-B20F-D8541755D18A}"/>
              </a:ext>
            </a:extLst>
          </p:cNvPr>
          <p:cNvPicPr>
            <a:picLocks noChangeAspect="1"/>
          </p:cNvPicPr>
          <p:nvPr/>
        </p:nvPicPr>
        <p:blipFill>
          <a:blip r:embed="rId2"/>
          <a:stretch>
            <a:fillRect/>
          </a:stretch>
        </p:blipFill>
        <p:spPr>
          <a:xfrm>
            <a:off x="2434887" y="0"/>
            <a:ext cx="8265592" cy="6757380"/>
          </a:xfrm>
          <a:prstGeom prst="rect">
            <a:avLst/>
          </a:prstGeom>
        </p:spPr>
      </p:pic>
      <p:sp>
        <p:nvSpPr>
          <p:cNvPr id="5" name="标题 1">
            <a:extLst>
              <a:ext uri="{FF2B5EF4-FFF2-40B4-BE49-F238E27FC236}">
                <a16:creationId xmlns:a16="http://schemas.microsoft.com/office/drawing/2014/main" id="{EBF239AE-60B8-1D48-A667-1F962F56CAA2}"/>
              </a:ext>
            </a:extLst>
          </p:cNvPr>
          <p:cNvSpPr>
            <a:spLocks noGrp="1"/>
          </p:cNvSpPr>
          <p:nvPr>
            <p:ph type="title"/>
          </p:nvPr>
        </p:nvSpPr>
        <p:spPr>
          <a:xfrm>
            <a:off x="304800" y="201840"/>
            <a:ext cx="10515600" cy="1325563"/>
          </a:xfrm>
        </p:spPr>
        <p:txBody>
          <a:bodyPr>
            <a:normAutofit/>
          </a:bodyPr>
          <a:lstStyle/>
          <a:p>
            <a:r>
              <a:rPr kumimoji="1" lang="en-US" altLang="zh-CN" sz="3200" dirty="0" err="1"/>
              <a:t>SimCSE</a:t>
            </a:r>
            <a:endParaRPr kumimoji="1" lang="zh-CN" altLang="en-US" sz="3200" dirty="0"/>
          </a:p>
        </p:txBody>
      </p:sp>
    </p:spTree>
    <p:extLst>
      <p:ext uri="{BB962C8B-B14F-4D97-AF65-F5344CB8AC3E}">
        <p14:creationId xmlns:p14="http://schemas.microsoft.com/office/powerpoint/2010/main" val="1129228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F24B40-5FB0-3C46-8BE4-B1A348EA1B20}"/>
              </a:ext>
            </a:extLst>
          </p:cNvPr>
          <p:cNvSpPr>
            <a:spLocks noGrp="1"/>
          </p:cNvSpPr>
          <p:nvPr>
            <p:ph type="title"/>
          </p:nvPr>
        </p:nvSpPr>
        <p:spPr>
          <a:xfrm>
            <a:off x="368643" y="216844"/>
            <a:ext cx="10515600" cy="1325563"/>
          </a:xfrm>
        </p:spPr>
        <p:txBody>
          <a:bodyPr>
            <a:normAutofit/>
          </a:bodyPr>
          <a:lstStyle/>
          <a:p>
            <a:pPr marL="571500" indent="-571500">
              <a:buFont typeface="Arial" panose="020B0604020202020204" pitchFamily="34" charset="0"/>
              <a:buChar char="•"/>
            </a:pPr>
            <a:r>
              <a:rPr kumimoji="1" lang="zh-CN" altLang="en-US" sz="3200" dirty="0">
                <a:latin typeface="+mj-ea"/>
              </a:rPr>
              <a:t>作者的分析</a:t>
            </a:r>
          </a:p>
        </p:txBody>
      </p:sp>
      <p:sp>
        <p:nvSpPr>
          <p:cNvPr id="3" name="内容占位符 2">
            <a:extLst>
              <a:ext uri="{FF2B5EF4-FFF2-40B4-BE49-F238E27FC236}">
                <a16:creationId xmlns:a16="http://schemas.microsoft.com/office/drawing/2014/main" id="{B6787034-D60B-534A-92A0-6FA1803776DC}"/>
              </a:ext>
            </a:extLst>
          </p:cNvPr>
          <p:cNvSpPr>
            <a:spLocks noGrp="1"/>
          </p:cNvSpPr>
          <p:nvPr>
            <p:ph idx="1"/>
          </p:nvPr>
        </p:nvSpPr>
        <p:spPr>
          <a:xfrm>
            <a:off x="751702" y="1467279"/>
            <a:ext cx="10515600" cy="4351338"/>
          </a:xfrm>
        </p:spPr>
        <p:txBody>
          <a:bodyPr/>
          <a:lstStyle/>
          <a:p>
            <a:r>
              <a:rPr kumimoji="1" lang="zh-CN" altLang="en-US" dirty="0"/>
              <a:t>语义相似度与</a:t>
            </a:r>
            <a:r>
              <a:rPr kumimoji="1" lang="en-US" altLang="zh-CN" dirty="0"/>
              <a:t>BERT</a:t>
            </a:r>
            <a:r>
              <a:rPr kumimoji="1" lang="zh-CN" altLang="en-US" dirty="0"/>
              <a:t>预训练之间的关系</a:t>
            </a:r>
            <a:endParaRPr kumimoji="1" lang="en-US" altLang="zh-CN" dirty="0"/>
          </a:p>
          <a:p>
            <a:r>
              <a:rPr kumimoji="1" lang="zh-CN" altLang="en-US" dirty="0"/>
              <a:t>不管是</a:t>
            </a:r>
            <a:r>
              <a:rPr kumimoji="1" lang="en-US" altLang="zh-CN" dirty="0"/>
              <a:t>LM</a:t>
            </a:r>
            <a:r>
              <a:rPr kumimoji="1" lang="zh-CN" altLang="en-US" dirty="0"/>
              <a:t>还是</a:t>
            </a:r>
            <a:r>
              <a:rPr kumimoji="1" lang="en-US" altLang="zh-CN" dirty="0"/>
              <a:t>MLM</a:t>
            </a:r>
            <a:r>
              <a:rPr kumimoji="1" lang="zh-CN" altLang="en-US" dirty="0"/>
              <a:t>都可以看作是给定上下文</a:t>
            </a:r>
            <a:r>
              <a:rPr kumimoji="1" lang="en-US" altLang="zh-CN" dirty="0"/>
              <a:t>c</a:t>
            </a:r>
            <a:r>
              <a:rPr kumimoji="1" lang="zh-CN" altLang="en-US" dirty="0"/>
              <a:t>，计算单词</a:t>
            </a:r>
            <a:r>
              <a:rPr kumimoji="1" lang="en-US" altLang="zh-CN" dirty="0"/>
              <a:t>x</a:t>
            </a:r>
            <a:r>
              <a:rPr kumimoji="1" lang="zh-CN" altLang="en-US" dirty="0"/>
              <a:t>的概率：</a:t>
            </a:r>
            <a:endParaRPr kumimoji="1" lang="en-US" altLang="zh-CN" dirty="0"/>
          </a:p>
          <a:p>
            <a:endParaRPr kumimoji="1" lang="en-US" altLang="zh-CN" dirty="0"/>
          </a:p>
          <a:p>
            <a:endParaRPr kumimoji="1" lang="en-US" altLang="zh-CN" dirty="0"/>
          </a:p>
          <a:p>
            <a:r>
              <a:rPr kumimoji="1" lang="zh-CN" altLang="en-US" dirty="0"/>
              <a:t>根据</a:t>
            </a:r>
            <a:r>
              <a:rPr kumimoji="1" lang="en-US" altLang="zh-CN" dirty="0"/>
              <a:t>[1]</a:t>
            </a:r>
            <a:r>
              <a:rPr kumimoji="1" lang="zh-CN" altLang="en-US" dirty="0"/>
              <a:t>的理论，一个训练很好的语言模型有以下近似。</a:t>
            </a:r>
            <a:endParaRPr kumimoji="1" lang="en-US" altLang="zh-CN" dirty="0"/>
          </a:p>
        </p:txBody>
      </p:sp>
      <p:pic>
        <p:nvPicPr>
          <p:cNvPr id="4" name="图片 3">
            <a:extLst>
              <a:ext uri="{FF2B5EF4-FFF2-40B4-BE49-F238E27FC236}">
                <a16:creationId xmlns:a16="http://schemas.microsoft.com/office/drawing/2014/main" id="{750D45FF-8E05-9448-99A3-38D7228A8C83}"/>
              </a:ext>
            </a:extLst>
          </p:cNvPr>
          <p:cNvPicPr>
            <a:picLocks noChangeAspect="1"/>
          </p:cNvPicPr>
          <p:nvPr/>
        </p:nvPicPr>
        <p:blipFill>
          <a:blip r:embed="rId3"/>
          <a:stretch>
            <a:fillRect/>
          </a:stretch>
        </p:blipFill>
        <p:spPr>
          <a:xfrm>
            <a:off x="1605693" y="2316828"/>
            <a:ext cx="4749800" cy="1663700"/>
          </a:xfrm>
          <a:prstGeom prst="rect">
            <a:avLst/>
          </a:prstGeom>
        </p:spPr>
      </p:pic>
      <p:sp>
        <p:nvSpPr>
          <p:cNvPr id="5" name="文本框 4">
            <a:extLst>
              <a:ext uri="{FF2B5EF4-FFF2-40B4-BE49-F238E27FC236}">
                <a16:creationId xmlns:a16="http://schemas.microsoft.com/office/drawing/2014/main" id="{316C5972-EEF3-114F-8A14-A089D1945722}"/>
              </a:ext>
            </a:extLst>
          </p:cNvPr>
          <p:cNvSpPr txBox="1"/>
          <p:nvPr/>
        </p:nvSpPr>
        <p:spPr>
          <a:xfrm>
            <a:off x="876643" y="6176963"/>
            <a:ext cx="8109912" cy="369332"/>
          </a:xfrm>
          <a:prstGeom prst="rect">
            <a:avLst/>
          </a:prstGeom>
          <a:noFill/>
        </p:spPr>
        <p:txBody>
          <a:bodyPr wrap="none" rtlCol="0">
            <a:spAutoFit/>
          </a:bodyPr>
          <a:lstStyle/>
          <a:p>
            <a:r>
              <a:rPr lang="en-US" altLang="zh-CN" dirty="0"/>
              <a:t>[1] </a:t>
            </a:r>
            <a:r>
              <a:rPr lang="en" altLang="zh-CN" dirty="0"/>
              <a:t>Breaking the </a:t>
            </a:r>
            <a:r>
              <a:rPr lang="en" altLang="zh-CN" dirty="0" err="1"/>
              <a:t>softmax</a:t>
            </a:r>
            <a:r>
              <a:rPr lang="en" altLang="zh-CN" dirty="0"/>
              <a:t> bottleneck: A high-rank </a:t>
            </a:r>
            <a:r>
              <a:rPr lang="en" altLang="zh-CN" dirty="0" err="1"/>
              <a:t>rnn</a:t>
            </a:r>
            <a:r>
              <a:rPr lang="en" altLang="zh-CN" dirty="0"/>
              <a:t> language model.</a:t>
            </a:r>
            <a:r>
              <a:rPr lang="zh-CN" altLang="en-US" dirty="0"/>
              <a:t> </a:t>
            </a:r>
            <a:r>
              <a:rPr lang="en-US" altLang="zh-CN" dirty="0"/>
              <a:t>ICLR2018</a:t>
            </a:r>
            <a:endParaRPr kumimoji="1" lang="zh-CN" altLang="en-US" dirty="0"/>
          </a:p>
        </p:txBody>
      </p:sp>
      <p:pic>
        <p:nvPicPr>
          <p:cNvPr id="6" name="图片 5">
            <a:extLst>
              <a:ext uri="{FF2B5EF4-FFF2-40B4-BE49-F238E27FC236}">
                <a16:creationId xmlns:a16="http://schemas.microsoft.com/office/drawing/2014/main" id="{4C7F95F2-5425-6E4E-8AD8-50787D9DDEEC}"/>
              </a:ext>
            </a:extLst>
          </p:cNvPr>
          <p:cNvPicPr>
            <a:picLocks noChangeAspect="1"/>
          </p:cNvPicPr>
          <p:nvPr/>
        </p:nvPicPr>
        <p:blipFill>
          <a:blip r:embed="rId4"/>
          <a:stretch>
            <a:fillRect/>
          </a:stretch>
        </p:blipFill>
        <p:spPr>
          <a:xfrm>
            <a:off x="1729945" y="4588695"/>
            <a:ext cx="4153931" cy="1588268"/>
          </a:xfrm>
          <a:prstGeom prst="rect">
            <a:avLst/>
          </a:prstGeom>
        </p:spPr>
      </p:pic>
    </p:spTree>
    <p:extLst>
      <p:ext uri="{BB962C8B-B14F-4D97-AF65-F5344CB8AC3E}">
        <p14:creationId xmlns:p14="http://schemas.microsoft.com/office/powerpoint/2010/main" val="1078656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7428D6-030B-E147-9D58-A8327A98CA04}"/>
              </a:ext>
            </a:extLst>
          </p:cNvPr>
          <p:cNvSpPr>
            <a:spLocks noGrp="1"/>
          </p:cNvSpPr>
          <p:nvPr>
            <p:ph idx="1"/>
          </p:nvPr>
        </p:nvSpPr>
        <p:spPr>
          <a:xfrm>
            <a:off x="751702" y="1253331"/>
            <a:ext cx="10515600" cy="4351338"/>
          </a:xfrm>
        </p:spPr>
        <p:txBody>
          <a:bodyPr/>
          <a:lstStyle/>
          <a:p>
            <a:r>
              <a:rPr kumimoji="1" lang="zh-CN" altLang="en-US" dirty="0"/>
              <a:t>但是，</a:t>
            </a:r>
            <a:r>
              <a:rPr kumimoji="1" lang="en-US" altLang="zh-CN" dirty="0"/>
              <a:t>BERT</a:t>
            </a:r>
            <a:r>
              <a:rPr kumimoji="1" lang="zh-CN" altLang="en-US" dirty="0"/>
              <a:t>的句向量表现不佳，文章从以下两点进行了讨论：</a:t>
            </a:r>
            <a:endParaRPr kumimoji="1" lang="en-US" altLang="zh-CN" dirty="0"/>
          </a:p>
          <a:p>
            <a:r>
              <a:rPr kumimoji="1" lang="en-US" altLang="zh-CN" dirty="0"/>
              <a:t>1.</a:t>
            </a:r>
            <a:r>
              <a:rPr kumimoji="1" lang="zh-CN" altLang="en-US" dirty="0"/>
              <a:t> 词频对向量空间有影响产生的偏差</a:t>
            </a:r>
            <a:endParaRPr kumimoji="1" lang="en-US" altLang="zh-CN" dirty="0"/>
          </a:p>
          <a:p>
            <a:pPr marL="0" indent="0">
              <a:buNone/>
            </a:pPr>
            <a:endParaRPr kumimoji="1" lang="en-US" altLang="zh-CN" dirty="0"/>
          </a:p>
        </p:txBody>
      </p:sp>
      <p:sp>
        <p:nvSpPr>
          <p:cNvPr id="4" name="标题 1">
            <a:extLst>
              <a:ext uri="{FF2B5EF4-FFF2-40B4-BE49-F238E27FC236}">
                <a16:creationId xmlns:a16="http://schemas.microsoft.com/office/drawing/2014/main" id="{F6E4B170-906F-7240-85C5-026D44C095DF}"/>
              </a:ext>
            </a:extLst>
          </p:cNvPr>
          <p:cNvSpPr>
            <a:spLocks noGrp="1"/>
          </p:cNvSpPr>
          <p:nvPr>
            <p:ph type="title"/>
          </p:nvPr>
        </p:nvSpPr>
        <p:spPr>
          <a:xfrm>
            <a:off x="282146" y="167417"/>
            <a:ext cx="10515600" cy="1325563"/>
          </a:xfrm>
        </p:spPr>
        <p:txBody>
          <a:bodyPr>
            <a:normAutofit/>
          </a:bodyPr>
          <a:lstStyle/>
          <a:p>
            <a:pPr marL="571500" indent="-571500">
              <a:buFont typeface="Arial" panose="020B0604020202020204" pitchFamily="34" charset="0"/>
              <a:buChar char="•"/>
            </a:pPr>
            <a:r>
              <a:rPr kumimoji="1" lang="zh-CN" altLang="en-US" sz="3200" dirty="0">
                <a:latin typeface="+mj-ea"/>
              </a:rPr>
              <a:t>作者的分析</a:t>
            </a:r>
          </a:p>
        </p:txBody>
      </p:sp>
      <p:pic>
        <p:nvPicPr>
          <p:cNvPr id="5" name="图片 4">
            <a:extLst>
              <a:ext uri="{FF2B5EF4-FFF2-40B4-BE49-F238E27FC236}">
                <a16:creationId xmlns:a16="http://schemas.microsoft.com/office/drawing/2014/main" id="{469053CA-6624-9D40-81DC-201393116E61}"/>
              </a:ext>
            </a:extLst>
          </p:cNvPr>
          <p:cNvPicPr>
            <a:picLocks noChangeAspect="1"/>
          </p:cNvPicPr>
          <p:nvPr/>
        </p:nvPicPr>
        <p:blipFill>
          <a:blip r:embed="rId2"/>
          <a:stretch>
            <a:fillRect/>
          </a:stretch>
        </p:blipFill>
        <p:spPr>
          <a:xfrm>
            <a:off x="1210961" y="2400784"/>
            <a:ext cx="9597081" cy="4042664"/>
          </a:xfrm>
          <a:prstGeom prst="rect">
            <a:avLst/>
          </a:prstGeom>
        </p:spPr>
      </p:pic>
    </p:spTree>
    <p:extLst>
      <p:ext uri="{BB962C8B-B14F-4D97-AF65-F5344CB8AC3E}">
        <p14:creationId xmlns:p14="http://schemas.microsoft.com/office/powerpoint/2010/main" val="2449775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AA883C-9DC3-CD4C-8DBD-E9F239401958}"/>
              </a:ext>
            </a:extLst>
          </p:cNvPr>
          <p:cNvSpPr>
            <a:spLocks noGrp="1"/>
          </p:cNvSpPr>
          <p:nvPr>
            <p:ph idx="1"/>
          </p:nvPr>
        </p:nvSpPr>
        <p:spPr>
          <a:xfrm>
            <a:off x="726989" y="1479636"/>
            <a:ext cx="10515600" cy="4351338"/>
          </a:xfrm>
        </p:spPr>
        <p:txBody>
          <a:bodyPr/>
          <a:lstStyle/>
          <a:p>
            <a:r>
              <a:rPr kumimoji="1" lang="en-US" altLang="zh-CN" dirty="0"/>
              <a:t>2.</a:t>
            </a:r>
            <a:r>
              <a:rPr kumimoji="1" lang="zh-CN" altLang="en-US" dirty="0"/>
              <a:t> </a:t>
            </a:r>
            <a:r>
              <a:rPr kumimoji="1" lang="en-US" altLang="zh-CN" dirty="0"/>
              <a:t>BERT</a:t>
            </a:r>
            <a:r>
              <a:rPr kumimoji="1" lang="zh-CN" altLang="en-US" dirty="0"/>
              <a:t>句向量空间是各向异性的，且高频词更稠密，低频词更稀疏。文章认为低频词周围会存在很多“</a:t>
            </a:r>
            <a:r>
              <a:rPr kumimoji="1" lang="en-US" altLang="zh-CN" dirty="0"/>
              <a:t>holes</a:t>
            </a:r>
            <a:r>
              <a:rPr kumimoji="1" lang="zh-CN" altLang="en-US" dirty="0"/>
              <a:t>”，这些空洞是语义不明确。</a:t>
            </a:r>
          </a:p>
        </p:txBody>
      </p:sp>
      <p:sp>
        <p:nvSpPr>
          <p:cNvPr id="4" name="标题 1">
            <a:extLst>
              <a:ext uri="{FF2B5EF4-FFF2-40B4-BE49-F238E27FC236}">
                <a16:creationId xmlns:a16="http://schemas.microsoft.com/office/drawing/2014/main" id="{00241399-67F6-EC4F-8D25-8335B6B2574B}"/>
              </a:ext>
            </a:extLst>
          </p:cNvPr>
          <p:cNvSpPr>
            <a:spLocks noGrp="1"/>
          </p:cNvSpPr>
          <p:nvPr>
            <p:ph type="title"/>
          </p:nvPr>
        </p:nvSpPr>
        <p:spPr>
          <a:xfrm>
            <a:off x="343930" y="241557"/>
            <a:ext cx="10515600" cy="1325563"/>
          </a:xfrm>
        </p:spPr>
        <p:txBody>
          <a:bodyPr>
            <a:normAutofit/>
          </a:bodyPr>
          <a:lstStyle/>
          <a:p>
            <a:pPr marL="571500" indent="-571500">
              <a:buFont typeface="Arial" panose="020B0604020202020204" pitchFamily="34" charset="0"/>
              <a:buChar char="•"/>
            </a:pPr>
            <a:r>
              <a:rPr kumimoji="1" lang="zh-CN" altLang="en-US" sz="3200" dirty="0">
                <a:latin typeface="+mj-ea"/>
              </a:rPr>
              <a:t>作者的分析</a:t>
            </a:r>
          </a:p>
        </p:txBody>
      </p:sp>
      <p:pic>
        <p:nvPicPr>
          <p:cNvPr id="5" name="图片 4">
            <a:extLst>
              <a:ext uri="{FF2B5EF4-FFF2-40B4-BE49-F238E27FC236}">
                <a16:creationId xmlns:a16="http://schemas.microsoft.com/office/drawing/2014/main" id="{787BD6E6-ED59-DC48-95D8-426742FA4B21}"/>
              </a:ext>
            </a:extLst>
          </p:cNvPr>
          <p:cNvPicPr>
            <a:picLocks noChangeAspect="1"/>
          </p:cNvPicPr>
          <p:nvPr/>
        </p:nvPicPr>
        <p:blipFill>
          <a:blip r:embed="rId2"/>
          <a:stretch>
            <a:fillRect/>
          </a:stretch>
        </p:blipFill>
        <p:spPr>
          <a:xfrm>
            <a:off x="1262449" y="2672633"/>
            <a:ext cx="9597081" cy="4042664"/>
          </a:xfrm>
          <a:prstGeom prst="rect">
            <a:avLst/>
          </a:prstGeom>
        </p:spPr>
      </p:pic>
    </p:spTree>
    <p:extLst>
      <p:ext uri="{BB962C8B-B14F-4D97-AF65-F5344CB8AC3E}">
        <p14:creationId xmlns:p14="http://schemas.microsoft.com/office/powerpoint/2010/main" val="280321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D989D-BBDF-E44C-AFCF-61E19D44F144}"/>
              </a:ext>
            </a:extLst>
          </p:cNvPr>
          <p:cNvSpPr>
            <a:spLocks noGrp="1"/>
          </p:cNvSpPr>
          <p:nvPr>
            <p:ph type="title"/>
          </p:nvPr>
        </p:nvSpPr>
        <p:spPr>
          <a:xfrm>
            <a:off x="293915" y="0"/>
            <a:ext cx="10515600" cy="1325563"/>
          </a:xfrm>
        </p:spPr>
        <p:txBody>
          <a:bodyPr>
            <a:normAutofit/>
          </a:bodyPr>
          <a:lstStyle/>
          <a:p>
            <a:pPr marL="457200" indent="-457200">
              <a:buFont typeface="Arial" panose="020B0604020202020204" pitchFamily="34" charset="0"/>
              <a:buChar char="•"/>
            </a:pPr>
            <a:r>
              <a:rPr kumimoji="1" lang="zh-CN" altLang="en-US" sz="3200" dirty="0"/>
              <a:t>各项异性</a:t>
            </a:r>
          </a:p>
        </p:txBody>
      </p:sp>
      <p:pic>
        <p:nvPicPr>
          <p:cNvPr id="4" name="内容占位符 3">
            <a:extLst>
              <a:ext uri="{FF2B5EF4-FFF2-40B4-BE49-F238E27FC236}">
                <a16:creationId xmlns:a16="http://schemas.microsoft.com/office/drawing/2014/main" id="{F5C0029E-A75E-5945-AA20-EF5522410B2C}"/>
              </a:ext>
            </a:extLst>
          </p:cNvPr>
          <p:cNvPicPr>
            <a:picLocks noGrp="1" noChangeAspect="1"/>
          </p:cNvPicPr>
          <p:nvPr>
            <p:ph idx="1"/>
          </p:nvPr>
        </p:nvPicPr>
        <p:blipFill>
          <a:blip r:embed="rId3"/>
          <a:stretch>
            <a:fillRect/>
          </a:stretch>
        </p:blipFill>
        <p:spPr>
          <a:xfrm>
            <a:off x="6530692" y="1360047"/>
            <a:ext cx="5522002" cy="4351338"/>
          </a:xfrm>
          <a:prstGeom prst="rect">
            <a:avLst/>
          </a:prstGeom>
        </p:spPr>
      </p:pic>
      <p:pic>
        <p:nvPicPr>
          <p:cNvPr id="5" name="图片 4">
            <a:extLst>
              <a:ext uri="{FF2B5EF4-FFF2-40B4-BE49-F238E27FC236}">
                <a16:creationId xmlns:a16="http://schemas.microsoft.com/office/drawing/2014/main" id="{EB3F7236-0A51-1B46-87A0-DFC4E142DEBC}"/>
              </a:ext>
            </a:extLst>
          </p:cNvPr>
          <p:cNvPicPr>
            <a:picLocks noChangeAspect="1"/>
          </p:cNvPicPr>
          <p:nvPr/>
        </p:nvPicPr>
        <p:blipFill>
          <a:blip r:embed="rId4"/>
          <a:stretch>
            <a:fillRect/>
          </a:stretch>
        </p:blipFill>
        <p:spPr>
          <a:xfrm>
            <a:off x="408504" y="1807405"/>
            <a:ext cx="5522002" cy="3041604"/>
          </a:xfrm>
          <a:prstGeom prst="rect">
            <a:avLst/>
          </a:prstGeom>
        </p:spPr>
      </p:pic>
      <p:sp>
        <p:nvSpPr>
          <p:cNvPr id="6" name="文本框 5">
            <a:extLst>
              <a:ext uri="{FF2B5EF4-FFF2-40B4-BE49-F238E27FC236}">
                <a16:creationId xmlns:a16="http://schemas.microsoft.com/office/drawing/2014/main" id="{A662CCFE-7E8E-E24C-ACFA-A7B63C4F6A3E}"/>
              </a:ext>
            </a:extLst>
          </p:cNvPr>
          <p:cNvSpPr txBox="1"/>
          <p:nvPr/>
        </p:nvSpPr>
        <p:spPr>
          <a:xfrm>
            <a:off x="598714" y="5972096"/>
            <a:ext cx="10257936" cy="646331"/>
          </a:xfrm>
          <a:prstGeom prst="rect">
            <a:avLst/>
          </a:prstGeom>
          <a:noFill/>
        </p:spPr>
        <p:txBody>
          <a:bodyPr wrap="none" rtlCol="0">
            <a:spAutoFit/>
          </a:bodyPr>
          <a:lstStyle/>
          <a:p>
            <a:r>
              <a:rPr lang="en-US" altLang="zh-CN" dirty="0"/>
              <a:t>《</a:t>
            </a:r>
            <a:r>
              <a:rPr lang="en" altLang="zh-CN" dirty="0"/>
              <a:t>Representation degeneration problem in training natural language generation models.</a:t>
            </a:r>
            <a:r>
              <a:rPr lang="en-US" altLang="zh-CN" dirty="0"/>
              <a:t>》</a:t>
            </a:r>
            <a:r>
              <a:rPr lang="zh-CN" altLang="en-US" dirty="0"/>
              <a:t>  </a:t>
            </a:r>
            <a:r>
              <a:rPr lang="en-US" altLang="zh-CN" dirty="0"/>
              <a:t>ICLR2019</a:t>
            </a:r>
          </a:p>
          <a:p>
            <a:r>
              <a:rPr lang="en-US" altLang="zh-CN" dirty="0"/>
              <a:t>《</a:t>
            </a:r>
            <a:r>
              <a:rPr lang="en" altLang="zh-CN" dirty="0"/>
              <a:t>How Contextual are Contextualized Word Representations?</a:t>
            </a:r>
            <a:r>
              <a:rPr lang="en-US" altLang="zh-CN" dirty="0"/>
              <a:t>》</a:t>
            </a:r>
            <a:r>
              <a:rPr lang="zh-CN" altLang="en-US" dirty="0"/>
              <a:t>  </a:t>
            </a:r>
            <a:r>
              <a:rPr lang="en-US" altLang="zh-CN" dirty="0"/>
              <a:t>EMNLP2019</a:t>
            </a:r>
            <a:endParaRPr kumimoji="1" lang="zh-CN" altLang="en-US" dirty="0"/>
          </a:p>
        </p:txBody>
      </p:sp>
    </p:spTree>
    <p:extLst>
      <p:ext uri="{BB962C8B-B14F-4D97-AF65-F5344CB8AC3E}">
        <p14:creationId xmlns:p14="http://schemas.microsoft.com/office/powerpoint/2010/main" val="644313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6ABA958-E9A0-214B-B6C7-964E47CC0923}"/>
              </a:ext>
            </a:extLst>
          </p:cNvPr>
          <p:cNvSpPr>
            <a:spLocks noGrp="1"/>
          </p:cNvSpPr>
          <p:nvPr>
            <p:ph idx="1"/>
          </p:nvPr>
        </p:nvSpPr>
        <p:spPr/>
        <p:txBody>
          <a:bodyPr/>
          <a:lstStyle/>
          <a:p>
            <a:r>
              <a:rPr kumimoji="1" lang="zh-CN" altLang="en-US" dirty="0"/>
              <a:t>文章就进行了猜测，总结了可能存在的问题：</a:t>
            </a:r>
            <a:endParaRPr kumimoji="1" lang="en-US" altLang="zh-CN" dirty="0"/>
          </a:p>
          <a:p>
            <a:pPr lvl="1">
              <a:buFont typeface="Wingdings" pitchFamily="2" charset="2"/>
              <a:buChar char="Ø"/>
            </a:pPr>
            <a:r>
              <a:rPr kumimoji="1" lang="zh-CN" altLang="en-US" dirty="0"/>
              <a:t>因为</a:t>
            </a:r>
            <a:r>
              <a:rPr kumimoji="1" lang="en-US" altLang="zh-CN" dirty="0"/>
              <a:t>embedding</a:t>
            </a:r>
            <a:r>
              <a:rPr kumimoji="1" lang="zh-CN" altLang="en-US" dirty="0"/>
              <a:t>分布是按照词频分布的，那么计算的相似度就有问题。比如高频词得到的句向量可能就会更近，低频词的就会更远。</a:t>
            </a:r>
            <a:endParaRPr kumimoji="1" lang="en-US" altLang="zh-CN" dirty="0"/>
          </a:p>
          <a:p>
            <a:pPr lvl="1">
              <a:buFont typeface="Wingdings" pitchFamily="2" charset="2"/>
              <a:buChar char="Ø"/>
            </a:pPr>
            <a:endParaRPr kumimoji="1" lang="en-US" altLang="zh-CN" dirty="0"/>
          </a:p>
          <a:p>
            <a:pPr lvl="1">
              <a:buFont typeface="Wingdings" pitchFamily="2" charset="2"/>
              <a:buChar char="Ø"/>
            </a:pPr>
            <a:r>
              <a:rPr kumimoji="1" lang="zh-CN" altLang="en-US" dirty="0"/>
              <a:t>句向量是词向量的平均池化得到的，是一个保凸运算，但是空洞的存在破坏了句向量的平滑性，可能会导致句向量落在这些空洞中，所以计算出来的相似度是有问题的。</a:t>
            </a:r>
            <a:endParaRPr kumimoji="1" lang="en-US" altLang="zh-CN" dirty="0"/>
          </a:p>
          <a:p>
            <a:pPr lvl="1">
              <a:buFont typeface="Wingdings" pitchFamily="2" charset="2"/>
              <a:buChar char="Ø"/>
            </a:pPr>
            <a:endParaRPr kumimoji="1" lang="zh-CN" altLang="en-US" dirty="0"/>
          </a:p>
        </p:txBody>
      </p:sp>
      <p:sp>
        <p:nvSpPr>
          <p:cNvPr id="4" name="标题 1">
            <a:extLst>
              <a:ext uri="{FF2B5EF4-FFF2-40B4-BE49-F238E27FC236}">
                <a16:creationId xmlns:a16="http://schemas.microsoft.com/office/drawing/2014/main" id="{DF4955AD-CEBB-634F-9D0F-7E3F4E9CE2E3}"/>
              </a:ext>
            </a:extLst>
          </p:cNvPr>
          <p:cNvSpPr>
            <a:spLocks noGrp="1"/>
          </p:cNvSpPr>
          <p:nvPr>
            <p:ph type="title"/>
          </p:nvPr>
        </p:nvSpPr>
        <p:spPr>
          <a:xfrm>
            <a:off x="566738" y="315913"/>
            <a:ext cx="10515600" cy="1325562"/>
          </a:xfrm>
        </p:spPr>
        <p:txBody>
          <a:bodyPr>
            <a:normAutofit/>
          </a:bodyPr>
          <a:lstStyle/>
          <a:p>
            <a:pPr marL="571500" indent="-571500">
              <a:buFont typeface="Arial" panose="020B0604020202020204" pitchFamily="34" charset="0"/>
              <a:buChar char="•"/>
            </a:pPr>
            <a:r>
              <a:rPr kumimoji="1" lang="zh-CN" altLang="en-US" sz="3200" dirty="0">
                <a:latin typeface="+mj-ea"/>
              </a:rPr>
              <a:t>作者的分析</a:t>
            </a:r>
          </a:p>
        </p:txBody>
      </p:sp>
    </p:spTree>
    <p:extLst>
      <p:ext uri="{BB962C8B-B14F-4D97-AF65-F5344CB8AC3E}">
        <p14:creationId xmlns:p14="http://schemas.microsoft.com/office/powerpoint/2010/main" val="2906520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EFB80-C746-B547-8FF0-2DBE44FF28B6}"/>
              </a:ext>
            </a:extLst>
          </p:cNvPr>
          <p:cNvSpPr>
            <a:spLocks noGrp="1"/>
          </p:cNvSpPr>
          <p:nvPr>
            <p:ph type="title"/>
          </p:nvPr>
        </p:nvSpPr>
        <p:spPr>
          <a:xfrm>
            <a:off x="516924" y="241558"/>
            <a:ext cx="10515600" cy="1325563"/>
          </a:xfrm>
        </p:spPr>
        <p:txBody>
          <a:bodyPr>
            <a:normAutofit/>
          </a:bodyPr>
          <a:lstStyle/>
          <a:p>
            <a:pPr marL="571500" indent="-571500">
              <a:buFont typeface="Arial" panose="020B0604020202020204" pitchFamily="34" charset="0"/>
              <a:buChar char="•"/>
            </a:pPr>
            <a:r>
              <a:rPr lang="en" altLang="zh-CN" sz="3200" dirty="0"/>
              <a:t>BERT-flow</a:t>
            </a:r>
            <a:endParaRPr kumimoji="1" lang="zh-CN" altLang="en-US" sz="3200" dirty="0"/>
          </a:p>
        </p:txBody>
      </p:sp>
      <p:sp>
        <p:nvSpPr>
          <p:cNvPr id="3" name="内容占位符 2">
            <a:extLst>
              <a:ext uri="{FF2B5EF4-FFF2-40B4-BE49-F238E27FC236}">
                <a16:creationId xmlns:a16="http://schemas.microsoft.com/office/drawing/2014/main" id="{0E0F168D-10BC-0A41-8F45-472371088E02}"/>
              </a:ext>
            </a:extLst>
          </p:cNvPr>
          <p:cNvSpPr>
            <a:spLocks noGrp="1"/>
          </p:cNvSpPr>
          <p:nvPr>
            <p:ph idx="1"/>
          </p:nvPr>
        </p:nvSpPr>
        <p:spPr/>
        <p:txBody>
          <a:bodyPr/>
          <a:lstStyle/>
          <a:p>
            <a:r>
              <a:rPr kumimoji="1" lang="zh-CN" altLang="en-US" dirty="0"/>
              <a:t>使用一个可逆变换将</a:t>
            </a:r>
            <a:r>
              <a:rPr kumimoji="1" lang="en-US" altLang="zh-CN" dirty="0"/>
              <a:t>BERT</a:t>
            </a:r>
            <a:r>
              <a:rPr kumimoji="1" lang="zh-CN" altLang="en-US" dirty="0"/>
              <a:t>句向量空间转化到标准高斯隐空间中。</a:t>
            </a:r>
            <a:endParaRPr kumimoji="1" lang="en-US" altLang="zh-CN" dirty="0"/>
          </a:p>
          <a:p>
            <a:pPr lvl="1">
              <a:buFont typeface="Wingdings" pitchFamily="2" charset="2"/>
              <a:buChar char="Ø"/>
            </a:pPr>
            <a:r>
              <a:rPr kumimoji="1" lang="zh-CN" altLang="en-US" dirty="0"/>
              <a:t> </a:t>
            </a:r>
            <a:r>
              <a:rPr lang="zh-CN" altLang="en-US" dirty="0"/>
              <a:t>在传统的词嵌入方法中，研究表明词向量矩阵的前面几个奇异值通常和高频词高度相关</a:t>
            </a:r>
            <a:r>
              <a:rPr lang="en-US" altLang="zh-CN" dirty="0"/>
              <a:t>[1]</a:t>
            </a:r>
            <a:r>
              <a:rPr lang="zh-CN" altLang="en-US" dirty="0"/>
              <a:t>，这会误导词向量空间。如果能将词向量空间映射到标准高斯分布上，那么总体奇异值就会变得</a:t>
            </a:r>
            <a:r>
              <a:rPr lang="en-US" altLang="zh-CN" dirty="0"/>
              <a:t>flattened</a:t>
            </a:r>
            <a:r>
              <a:rPr lang="zh-CN" altLang="en-US" dirty="0"/>
              <a:t>，并且决定性的奇异值</a:t>
            </a:r>
            <a:r>
              <a:rPr lang="en-US" altLang="zh-CN" dirty="0"/>
              <a:t>be</a:t>
            </a:r>
            <a:r>
              <a:rPr lang="zh-CN" altLang="en-US" dirty="0"/>
              <a:t> </a:t>
            </a:r>
            <a:r>
              <a:rPr lang="en" altLang="zh-CN" dirty="0"/>
              <a:t>suppressed</a:t>
            </a:r>
            <a:r>
              <a:rPr lang="zh-CN" altLang="en-US" dirty="0"/>
              <a:t>。</a:t>
            </a:r>
            <a:endParaRPr lang="en-US" altLang="zh-CN" dirty="0"/>
          </a:p>
          <a:p>
            <a:pPr lvl="1">
              <a:buFont typeface="Wingdings" pitchFamily="2" charset="2"/>
              <a:buChar char="Ø"/>
            </a:pPr>
            <a:endParaRPr lang="en-US" altLang="zh-CN" dirty="0"/>
          </a:p>
          <a:p>
            <a:pPr lvl="1">
              <a:buFont typeface="Wingdings" pitchFamily="2" charset="2"/>
              <a:buChar char="Ø"/>
            </a:pPr>
            <a:r>
              <a:rPr kumimoji="1" lang="zh-CN" altLang="en-US" dirty="0"/>
              <a:t>另外，高斯分布的定义比较明确，对缓解空洞问题有很大帮助。</a:t>
            </a:r>
          </a:p>
        </p:txBody>
      </p:sp>
      <p:sp>
        <p:nvSpPr>
          <p:cNvPr id="4" name="文本框 3">
            <a:extLst>
              <a:ext uri="{FF2B5EF4-FFF2-40B4-BE49-F238E27FC236}">
                <a16:creationId xmlns:a16="http://schemas.microsoft.com/office/drawing/2014/main" id="{5CD27A03-93BD-0F4F-9858-8F56766423D4}"/>
              </a:ext>
            </a:extLst>
          </p:cNvPr>
          <p:cNvSpPr txBox="1"/>
          <p:nvPr/>
        </p:nvSpPr>
        <p:spPr>
          <a:xfrm>
            <a:off x="838200" y="6301946"/>
            <a:ext cx="9315371" cy="369332"/>
          </a:xfrm>
          <a:prstGeom prst="rect">
            <a:avLst/>
          </a:prstGeom>
          <a:noFill/>
        </p:spPr>
        <p:txBody>
          <a:bodyPr wrap="none" rtlCol="0">
            <a:spAutoFit/>
          </a:bodyPr>
          <a:lstStyle/>
          <a:p>
            <a:r>
              <a:rPr lang="en" altLang="zh-CN" dirty="0"/>
              <a:t>[1] All-but-the-top: Simple and effective postprocessing for word representations</a:t>
            </a:r>
            <a:r>
              <a:rPr lang="en-US" altLang="zh-CN" dirty="0"/>
              <a:t>.</a:t>
            </a:r>
            <a:r>
              <a:rPr lang="zh-CN" altLang="en-US" dirty="0"/>
              <a:t> </a:t>
            </a:r>
            <a:r>
              <a:rPr lang="en-US" altLang="zh-CN" dirty="0"/>
              <a:t>ICLR2017</a:t>
            </a:r>
            <a:endParaRPr kumimoji="1" lang="zh-CN" altLang="en-US" dirty="0"/>
          </a:p>
        </p:txBody>
      </p:sp>
    </p:spTree>
    <p:extLst>
      <p:ext uri="{BB962C8B-B14F-4D97-AF65-F5344CB8AC3E}">
        <p14:creationId xmlns:p14="http://schemas.microsoft.com/office/powerpoint/2010/main" val="663879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A5921A8-B503-994A-858C-A349EADB40EA}"/>
              </a:ext>
            </a:extLst>
          </p:cNvPr>
          <p:cNvPicPr>
            <a:picLocks noGrp="1" noChangeAspect="1"/>
          </p:cNvPicPr>
          <p:nvPr>
            <p:ph idx="1"/>
          </p:nvPr>
        </p:nvPicPr>
        <p:blipFill>
          <a:blip r:embed="rId3"/>
          <a:stretch>
            <a:fillRect/>
          </a:stretch>
        </p:blipFill>
        <p:spPr>
          <a:xfrm>
            <a:off x="690949" y="1359780"/>
            <a:ext cx="4038600" cy="1155700"/>
          </a:xfrm>
          <a:prstGeom prst="rect">
            <a:avLst/>
          </a:prstGeom>
        </p:spPr>
      </p:pic>
      <p:sp>
        <p:nvSpPr>
          <p:cNvPr id="4" name="标题 1">
            <a:extLst>
              <a:ext uri="{FF2B5EF4-FFF2-40B4-BE49-F238E27FC236}">
                <a16:creationId xmlns:a16="http://schemas.microsoft.com/office/drawing/2014/main" id="{0C8473A6-C97B-C14A-A4EA-92E104C9E98A}"/>
              </a:ext>
            </a:extLst>
          </p:cNvPr>
          <p:cNvSpPr>
            <a:spLocks noGrp="1"/>
          </p:cNvSpPr>
          <p:nvPr>
            <p:ph type="title"/>
          </p:nvPr>
        </p:nvSpPr>
        <p:spPr>
          <a:xfrm>
            <a:off x="220362" y="241558"/>
            <a:ext cx="10515600" cy="1325563"/>
          </a:xfrm>
        </p:spPr>
        <p:txBody>
          <a:bodyPr>
            <a:normAutofit/>
          </a:bodyPr>
          <a:lstStyle/>
          <a:p>
            <a:pPr marL="571500" indent="-571500">
              <a:buFont typeface="Arial" panose="020B0604020202020204" pitchFamily="34" charset="0"/>
              <a:buChar char="•"/>
            </a:pPr>
            <a:r>
              <a:rPr lang="en" altLang="zh-CN" sz="3200" dirty="0"/>
              <a:t>Flow-based Generative Model</a:t>
            </a:r>
            <a:endParaRPr kumimoji="1" lang="zh-CN" altLang="en-US" sz="3200" dirty="0"/>
          </a:p>
        </p:txBody>
      </p:sp>
      <p:pic>
        <p:nvPicPr>
          <p:cNvPr id="6" name="图片 5">
            <a:extLst>
              <a:ext uri="{FF2B5EF4-FFF2-40B4-BE49-F238E27FC236}">
                <a16:creationId xmlns:a16="http://schemas.microsoft.com/office/drawing/2014/main" id="{F6C52421-E8DC-5142-AA0E-383952C8A15A}"/>
              </a:ext>
            </a:extLst>
          </p:cNvPr>
          <p:cNvPicPr>
            <a:picLocks noChangeAspect="1"/>
          </p:cNvPicPr>
          <p:nvPr/>
        </p:nvPicPr>
        <p:blipFill>
          <a:blip r:embed="rId4"/>
          <a:stretch>
            <a:fillRect/>
          </a:stretch>
        </p:blipFill>
        <p:spPr>
          <a:xfrm>
            <a:off x="690949" y="2571750"/>
            <a:ext cx="5918200" cy="1714500"/>
          </a:xfrm>
          <a:prstGeom prst="rect">
            <a:avLst/>
          </a:prstGeom>
        </p:spPr>
      </p:pic>
      <p:pic>
        <p:nvPicPr>
          <p:cNvPr id="7" name="图片 6">
            <a:extLst>
              <a:ext uri="{FF2B5EF4-FFF2-40B4-BE49-F238E27FC236}">
                <a16:creationId xmlns:a16="http://schemas.microsoft.com/office/drawing/2014/main" id="{AFF53F97-B141-EA4D-81D8-DCCE1812F587}"/>
              </a:ext>
            </a:extLst>
          </p:cNvPr>
          <p:cNvPicPr>
            <a:picLocks noChangeAspect="1"/>
          </p:cNvPicPr>
          <p:nvPr/>
        </p:nvPicPr>
        <p:blipFill>
          <a:blip r:embed="rId5"/>
          <a:stretch>
            <a:fillRect/>
          </a:stretch>
        </p:blipFill>
        <p:spPr>
          <a:xfrm>
            <a:off x="690949" y="4240920"/>
            <a:ext cx="6921500" cy="2514600"/>
          </a:xfrm>
          <a:prstGeom prst="rect">
            <a:avLst/>
          </a:prstGeom>
        </p:spPr>
      </p:pic>
    </p:spTree>
    <p:extLst>
      <p:ext uri="{BB962C8B-B14F-4D97-AF65-F5344CB8AC3E}">
        <p14:creationId xmlns:p14="http://schemas.microsoft.com/office/powerpoint/2010/main" val="28076273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2976</TotalTime>
  <Words>1190</Words>
  <Application>Microsoft Macintosh PowerPoint</Application>
  <PresentationFormat>宽屏</PresentationFormat>
  <Paragraphs>80</Paragraphs>
  <Slides>27</Slides>
  <Notes>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等线</vt:lpstr>
      <vt:lpstr>等线 Light</vt:lpstr>
      <vt:lpstr>Arial</vt:lpstr>
      <vt:lpstr>Wingdings</vt:lpstr>
      <vt:lpstr>Office 主题​​</vt:lpstr>
      <vt:lpstr>Sentence Representations</vt:lpstr>
      <vt:lpstr>《 On the Sentence Embeddings from Pre-trained Language Models 》字节跳动 EMNLP2020</vt:lpstr>
      <vt:lpstr>作者的分析</vt:lpstr>
      <vt:lpstr>作者的分析</vt:lpstr>
      <vt:lpstr>作者的分析</vt:lpstr>
      <vt:lpstr>各项异性</vt:lpstr>
      <vt:lpstr>作者的分析</vt:lpstr>
      <vt:lpstr>BERT-flow</vt:lpstr>
      <vt:lpstr>Flow-based Generative Model</vt:lpstr>
      <vt:lpstr>Spearman's rank correlation coefficient</vt:lpstr>
      <vt:lpstr>实验 无监督</vt:lpstr>
      <vt:lpstr>实验 有监督</vt:lpstr>
      <vt:lpstr>《 Whitening Sentence Representations for Better Semantics and Faster Retrieval 》苏剑林</vt:lpstr>
      <vt:lpstr>推导</vt:lpstr>
      <vt:lpstr>算法流程</vt:lpstr>
      <vt:lpstr>代码</vt:lpstr>
      <vt:lpstr>PowerPoint 演示文稿</vt:lpstr>
      <vt:lpstr>PowerPoint 演示文稿</vt:lpstr>
      <vt:lpstr>《SimCSE: Simple Contrastive Learning of Sentence Embedding》普林斯顿&amp;清华</vt:lpstr>
      <vt:lpstr>SimCSE</vt:lpstr>
      <vt:lpstr>SimCSE</vt:lpstr>
      <vt:lpstr>Alignment &amp; uniformity</vt:lpstr>
      <vt:lpstr>证明</vt:lpstr>
      <vt:lpstr>证明</vt:lpstr>
      <vt:lpstr>SimCSE</vt:lpstr>
      <vt:lpstr>SimCSE</vt:lpstr>
      <vt:lpstr>SimCSE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Sentence Embedding</dc:title>
  <dc:creator>liu rui</dc:creator>
  <cp:lastModifiedBy>liu rui</cp:lastModifiedBy>
  <cp:revision>81</cp:revision>
  <dcterms:created xsi:type="dcterms:W3CDTF">2021-05-14T15:07:05Z</dcterms:created>
  <dcterms:modified xsi:type="dcterms:W3CDTF">2021-05-18T08:32:35Z</dcterms:modified>
</cp:coreProperties>
</file>